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Montserrat"/>
      <p:regular r:id="rId44"/>
      <p:bold r:id="rId45"/>
      <p:italic r:id="rId46"/>
      <p:boldItalic r:id="rId47"/>
    </p:embeddedFont>
    <p:embeddedFont>
      <p:font typeface="La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Montserrat-regular.fntdata"/><Relationship Id="rId43" Type="http://schemas.openxmlformats.org/officeDocument/2006/relationships/slide" Target="slides/slide38.xml"/><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regular.fntdata"/><Relationship Id="rId47" Type="http://schemas.openxmlformats.org/officeDocument/2006/relationships/font" Target="fonts/Montserrat-boldItalic.fntdata"/><Relationship Id="rId49"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Italic.fntdata"/><Relationship Id="rId5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1fc0d4073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1fc0d4073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1fc0d4073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1fc0d4073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1fc0d4073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1fc0d4073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1fc0d4073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1fc0d4073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1fc0d4073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1fc0d4073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1fc0d4073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1fc0d4073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1fc0d4073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1fc0d4073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1fc0d4073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1fc0d4073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1fc0d4073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1fc0d4073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1fc0d4073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1fc0d4073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1fc0d4073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1fc0d4073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1fc0d4073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1fc0d40737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1fc0d4073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1fc0d4073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1fdb32f8a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1fdb32f8a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1fdb32f8a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1fdb32f8a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1fdb32f8a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1fdb32f8a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1fdb32f8a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1fdb32f8a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1fdb32f8a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1fdb32f8a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1fdb32f8a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1fdb32f8a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1fdb32f8a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1fdb32f8a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1fdb32f8a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1fdb32f8a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1fdb32f8a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1fdb32f8a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1fdb32f8a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1fdb32f8a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1fdb32f8a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1fdb32f8a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1fdb32f8a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1fdb32f8a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1fdb32f8a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1fdb32f8a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1fdb32f8a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1fdb32f8a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1fc0d4073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1fc0d4073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1fc0d4073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1fc0d4073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1fc0d4073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1fc0d4073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1fc0d4073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1fc0d4073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www.w3.org/TR/html4/strict.dt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gilded-faun-22fde0.netlify.app/smashing.html" TargetMode="External"/><Relationship Id="rId4" Type="http://schemas.openxmlformats.org/officeDocument/2006/relationships/hyperlink" Target="https://verdant-cucurucho-504422.netlify.app/smashing.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1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2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hyperlink" Target="http://www.something.com" TargetMode="External"/><Relationship Id="rId4" Type="http://schemas.openxmlformats.org/officeDocument/2006/relationships/hyperlink" Target="http://www.something.com/about.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Day 1</a:t>
            </a:r>
            <a:br>
              <a:rPr lang="en-GB"/>
            </a:br>
            <a:r>
              <a:rPr lang="en-GB"/>
              <a:t>HTML5 &amp; CSS3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Doctype</a:t>
            </a:r>
            <a:endParaRPr/>
          </a:p>
        </p:txBody>
      </p:sp>
      <p:sp>
        <p:nvSpPr>
          <p:cNvPr id="292" name="Google Shape;292;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Explains what type of document the page is</a:t>
            </a:r>
            <a:endParaRPr/>
          </a:p>
          <a:p>
            <a:pPr indent="-311150" lvl="0" marL="457200" rtl="0" algn="l">
              <a:spcBef>
                <a:spcPts val="0"/>
              </a:spcBef>
              <a:spcAft>
                <a:spcPts val="0"/>
              </a:spcAft>
              <a:buSzPts val="1300"/>
              <a:buChar char="●"/>
            </a:pPr>
            <a:r>
              <a:rPr lang="en-GB"/>
              <a:t>HTML4, HTML5, XHTML, etc</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93" name="Google Shape;293;p26"/>
          <p:cNvSpPr/>
          <p:nvPr/>
        </p:nvSpPr>
        <p:spPr>
          <a:xfrm>
            <a:off x="1521550" y="2381550"/>
            <a:ext cx="6532800" cy="23484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HTML5</a:t>
            </a:r>
            <a:br>
              <a:rPr lang="en-GB"/>
            </a:br>
            <a:r>
              <a:rPr lang="en-GB"/>
              <a:t>&lt;!DOCTYPE html&gt;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HTML 4.01 Strict</a:t>
            </a:r>
            <a:endParaRPr/>
          </a:p>
          <a:p>
            <a:pPr indent="0" lvl="0" marL="0" rtl="0" algn="l">
              <a:spcBef>
                <a:spcPts val="0"/>
              </a:spcBef>
              <a:spcAft>
                <a:spcPts val="0"/>
              </a:spcAft>
              <a:buNone/>
            </a:pPr>
            <a:r>
              <a:rPr lang="en-GB"/>
              <a:t>  &lt;!DOCTYPE HTML PUBLIC "-//W3C//DTD HTML 4.01//EN" "</a:t>
            </a:r>
            <a:r>
              <a:rPr lang="en-GB" u="sng">
                <a:solidFill>
                  <a:schemeClr val="hlink"/>
                </a:solidFill>
                <a:hlinkClick r:id="rId3"/>
              </a:rPr>
              <a:t>http://www.w3.org/TR/html4/strict.dtd</a:t>
            </a:r>
            <a:r>
              <a:rPr lang="en-GB"/>
              <a:t>"&gt;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XHTML 1.0 Strict</a:t>
            </a:r>
            <a:endParaRPr/>
          </a:p>
          <a:p>
            <a:pPr indent="0" lvl="0" marL="0" rtl="0" algn="l">
              <a:spcBef>
                <a:spcPts val="0"/>
              </a:spcBef>
              <a:spcAft>
                <a:spcPts val="0"/>
              </a:spcAft>
              <a:buNone/>
            </a:pPr>
            <a:r>
              <a:rPr lang="en-GB"/>
              <a:t>&lt;!DOCTYPE html PUBLIC "-//W3C//DTD XHTML 1.0 Transitional//EN" "http://www.w3.or/TR/xhtml1/DTD/xhtml1-transitional.dtd"&gt;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Heading Tags</a:t>
            </a:r>
            <a:endParaRPr/>
          </a:p>
        </p:txBody>
      </p:sp>
      <p:sp>
        <p:nvSpPr>
          <p:cNvPr id="299" name="Google Shape;299;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&lt;h1&gt;Heading 1&lt;/h1&gt;</a:t>
            </a:r>
            <a:endParaRPr/>
          </a:p>
          <a:p>
            <a:pPr indent="0" lvl="0" marL="0" rtl="0" algn="l">
              <a:spcBef>
                <a:spcPts val="1600"/>
              </a:spcBef>
              <a:spcAft>
                <a:spcPts val="0"/>
              </a:spcAft>
              <a:buNone/>
            </a:pPr>
            <a:r>
              <a:rPr lang="en-GB"/>
              <a:t>&lt;h2&gt;Heading 2&lt;/h2&gt;</a:t>
            </a:r>
            <a:endParaRPr/>
          </a:p>
          <a:p>
            <a:pPr indent="0" lvl="0" marL="0" rtl="0" algn="l">
              <a:spcBef>
                <a:spcPts val="1600"/>
              </a:spcBef>
              <a:spcAft>
                <a:spcPts val="0"/>
              </a:spcAft>
              <a:buNone/>
            </a:pPr>
            <a:r>
              <a:rPr lang="en-GB"/>
              <a:t>&lt;h3&gt;Heading 3&lt;/h3&gt;</a:t>
            </a:r>
            <a:endParaRPr/>
          </a:p>
          <a:p>
            <a:pPr indent="0" lvl="0" marL="0" rtl="0" algn="l">
              <a:spcBef>
                <a:spcPts val="1600"/>
              </a:spcBef>
              <a:spcAft>
                <a:spcPts val="0"/>
              </a:spcAft>
              <a:buNone/>
            </a:pPr>
            <a:r>
              <a:rPr lang="en-GB"/>
              <a:t>&lt;h4&gt;Heading 4&lt;/h4&gt;</a:t>
            </a:r>
            <a:endParaRPr/>
          </a:p>
          <a:p>
            <a:pPr indent="0" lvl="0" marL="0" rtl="0" algn="l">
              <a:spcBef>
                <a:spcPts val="1600"/>
              </a:spcBef>
              <a:spcAft>
                <a:spcPts val="0"/>
              </a:spcAft>
              <a:buNone/>
            </a:pPr>
            <a:r>
              <a:rPr lang="en-GB"/>
              <a:t>&lt;h5&gt;Heading 5&lt;/h5&gt;</a:t>
            </a:r>
            <a:endParaRPr/>
          </a:p>
          <a:p>
            <a:pPr indent="0" lvl="0" marL="0" rtl="0" algn="l">
              <a:spcBef>
                <a:spcPts val="1600"/>
              </a:spcBef>
              <a:spcAft>
                <a:spcPts val="1600"/>
              </a:spcAft>
              <a:buNone/>
            </a:pPr>
            <a:r>
              <a:rPr lang="en-GB"/>
              <a:t>&lt;h6&gt;Heading 6&lt;/h6&gt;</a:t>
            </a:r>
            <a:endParaRPr/>
          </a:p>
        </p:txBody>
      </p:sp>
      <p:pic>
        <p:nvPicPr>
          <p:cNvPr id="300" name="Google Shape;300;p27"/>
          <p:cNvPicPr preferRelativeResize="0"/>
          <p:nvPr/>
        </p:nvPicPr>
        <p:blipFill>
          <a:blip r:embed="rId3">
            <a:alphaModFix/>
          </a:blip>
          <a:stretch>
            <a:fillRect/>
          </a:stretch>
        </p:blipFill>
        <p:spPr>
          <a:xfrm>
            <a:off x="5135425" y="1300163"/>
            <a:ext cx="2743200" cy="2543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Inline vs Block Level Elements</a:t>
            </a:r>
            <a:endParaRPr/>
          </a:p>
        </p:txBody>
      </p:sp>
      <p:sp>
        <p:nvSpPr>
          <p:cNvPr id="306" name="Google Shape;306;p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Inline Elements</a:t>
            </a:r>
            <a:endParaRPr b="1"/>
          </a:p>
          <a:p>
            <a:pPr indent="-311150" lvl="0" marL="457200" rtl="0" algn="l">
              <a:spcBef>
                <a:spcPts val="1600"/>
              </a:spcBef>
              <a:spcAft>
                <a:spcPts val="0"/>
              </a:spcAft>
              <a:buSzPts val="1300"/>
              <a:buChar char="●"/>
            </a:pPr>
            <a:r>
              <a:rPr lang="en-GB"/>
              <a:t>Do not start on a new line</a:t>
            </a:r>
            <a:endParaRPr/>
          </a:p>
          <a:p>
            <a:pPr indent="-311150" lvl="0" marL="457200" rtl="0" algn="l">
              <a:spcBef>
                <a:spcPts val="0"/>
              </a:spcBef>
              <a:spcAft>
                <a:spcPts val="0"/>
              </a:spcAft>
              <a:buSzPts val="1300"/>
              <a:buChar char="●"/>
            </a:pPr>
            <a:r>
              <a:rPr lang="en-GB"/>
              <a:t>Takes </a:t>
            </a:r>
            <a:r>
              <a:rPr lang="en-GB"/>
              <a:t>only</a:t>
            </a:r>
            <a:r>
              <a:rPr lang="en-GB"/>
              <a:t> the necessary width</a:t>
            </a:r>
            <a:endParaRPr/>
          </a:p>
          <a:p>
            <a:pPr indent="0" lvl="0" marL="0" rtl="0" algn="l">
              <a:spcBef>
                <a:spcPts val="1600"/>
              </a:spcBef>
              <a:spcAft>
                <a:spcPts val="0"/>
              </a:spcAft>
              <a:buNone/>
            </a:pPr>
            <a:r>
              <a:rPr b="1" lang="en-GB"/>
              <a:t>Block Elements</a:t>
            </a:r>
            <a:endParaRPr b="1"/>
          </a:p>
          <a:p>
            <a:pPr indent="-311150" lvl="0" marL="457200" rtl="0" algn="l">
              <a:spcBef>
                <a:spcPts val="1600"/>
              </a:spcBef>
              <a:spcAft>
                <a:spcPts val="0"/>
              </a:spcAft>
              <a:buSzPts val="1300"/>
              <a:buChar char="●"/>
            </a:pPr>
            <a:r>
              <a:rPr lang="en-GB"/>
              <a:t>Start on a new line</a:t>
            </a:r>
            <a:endParaRPr/>
          </a:p>
          <a:p>
            <a:pPr indent="-311150" lvl="0" marL="457200" rtl="0" algn="l">
              <a:spcBef>
                <a:spcPts val="0"/>
              </a:spcBef>
              <a:spcAft>
                <a:spcPts val="0"/>
              </a:spcAft>
              <a:buSzPts val="1300"/>
              <a:buChar char="●"/>
            </a:pPr>
            <a:r>
              <a:rPr lang="en-GB"/>
              <a:t>Takes full width available</a:t>
            </a:r>
            <a:endParaRPr/>
          </a:p>
          <a:p>
            <a:pPr indent="0" lvl="0" marL="0" rtl="0" algn="l">
              <a:spcBef>
                <a:spcPts val="1600"/>
              </a:spcBef>
              <a:spcAft>
                <a:spcPts val="1600"/>
              </a:spcAft>
              <a:buNone/>
            </a:pPr>
            <a:r>
              <a:rPr lang="en-GB"/>
              <a:t>Inline Level: &lt;span&gt;, &lt;img&gt;, &lt;a&gt;</a:t>
            </a:r>
            <a:br>
              <a:rPr lang="en-GB"/>
            </a:br>
            <a:r>
              <a:rPr lang="en-GB"/>
              <a:t>Block Level: &lt;div&gt;, &lt;h1&gt; - &lt;h6&gt;, &lt;p&gt;, &lt;form&gt;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Formatting Tags</a:t>
            </a:r>
            <a:endParaRPr/>
          </a:p>
        </p:txBody>
      </p:sp>
      <p:sp>
        <p:nvSpPr>
          <p:cNvPr id="312" name="Google Shape;312;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&lt;b&gt; - Bold text</a:t>
            </a:r>
            <a:br>
              <a:rPr lang="en-GB"/>
            </a:br>
            <a:r>
              <a:rPr lang="en-GB"/>
              <a:t>&lt;strong&gt; - Important text</a:t>
            </a:r>
            <a:br>
              <a:rPr lang="en-GB"/>
            </a:br>
            <a:r>
              <a:rPr lang="en-GB"/>
              <a:t>&lt;i&gt; - Italic text</a:t>
            </a:r>
            <a:br>
              <a:rPr lang="en-GB"/>
            </a:br>
            <a:r>
              <a:rPr lang="en-GB"/>
              <a:t>&lt;em&gt; - Emphasized text</a:t>
            </a:r>
            <a:br>
              <a:rPr lang="en-GB"/>
            </a:br>
            <a:r>
              <a:rPr lang="en-GB"/>
              <a:t>&lt;mark&gt; - Marked text</a:t>
            </a:r>
            <a:br>
              <a:rPr lang="en-GB"/>
            </a:br>
            <a:r>
              <a:rPr lang="en-GB"/>
              <a:t>&lt;small&gt; - Smaller text</a:t>
            </a:r>
            <a:br>
              <a:rPr lang="en-GB"/>
            </a:br>
            <a:r>
              <a:rPr lang="en-GB"/>
              <a:t>&lt;del&gt; - Deleted text</a:t>
            </a:r>
            <a:br>
              <a:rPr lang="en-GB"/>
            </a:br>
            <a:r>
              <a:rPr lang="en-GB"/>
              <a:t>&lt;ins&gt; - Inserted text</a:t>
            </a:r>
            <a:br>
              <a:rPr lang="en-GB"/>
            </a:br>
            <a:r>
              <a:rPr lang="en-GB"/>
              <a:t>&lt;sub&gt; - Subscript text</a:t>
            </a:r>
            <a:br>
              <a:rPr lang="en-GB"/>
            </a:br>
            <a:r>
              <a:rPr lang="en-GB"/>
              <a:t>&lt;sup&gt; - Superscript text</a:t>
            </a:r>
            <a:endParaRPr/>
          </a:p>
          <a:p>
            <a:pPr indent="0" lvl="0" marL="0" rtl="0" algn="l">
              <a:spcBef>
                <a:spcPts val="1600"/>
              </a:spcBef>
              <a:spcAft>
                <a:spcPts val="1600"/>
              </a:spcAft>
              <a:buNone/>
            </a:pPr>
            <a:r>
              <a:t/>
            </a:r>
            <a:endParaRPr/>
          </a:p>
        </p:txBody>
      </p:sp>
      <p:pic>
        <p:nvPicPr>
          <p:cNvPr id="313" name="Google Shape;313;p29"/>
          <p:cNvPicPr preferRelativeResize="0"/>
          <p:nvPr/>
        </p:nvPicPr>
        <p:blipFill>
          <a:blip r:embed="rId3">
            <a:alphaModFix/>
          </a:blip>
          <a:stretch>
            <a:fillRect/>
          </a:stretch>
        </p:blipFill>
        <p:spPr>
          <a:xfrm>
            <a:off x="4222163" y="1567538"/>
            <a:ext cx="1857375" cy="3171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HTML Lists</a:t>
            </a:r>
            <a:endParaRPr/>
          </a:p>
        </p:txBody>
      </p:sp>
      <p:sp>
        <p:nvSpPr>
          <p:cNvPr id="319" name="Google Shape;319;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20" name="Google Shape;320;p30"/>
          <p:cNvSpPr/>
          <p:nvPr/>
        </p:nvSpPr>
        <p:spPr>
          <a:xfrm>
            <a:off x="1389250" y="1058474"/>
            <a:ext cx="1902000" cy="23319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a:t>Unordered List</a:t>
            </a:r>
            <a:br>
              <a:rPr b="1" lang="en-GB"/>
            </a:br>
            <a:br>
              <a:rPr lang="en-GB"/>
            </a:br>
            <a:r>
              <a:rPr lang="en-GB"/>
              <a:t>&lt;ul&gt;</a:t>
            </a:r>
            <a:endParaRPr/>
          </a:p>
          <a:p>
            <a:pPr indent="0" lvl="0" marL="0" rtl="0" algn="l">
              <a:spcBef>
                <a:spcPts val="0"/>
              </a:spcBef>
              <a:spcAft>
                <a:spcPts val="0"/>
              </a:spcAft>
              <a:buNone/>
            </a:pPr>
            <a:r>
              <a:rPr lang="en-GB"/>
              <a:t>  &lt;li&gt;Coffee&lt;/li&gt;</a:t>
            </a:r>
            <a:endParaRPr/>
          </a:p>
          <a:p>
            <a:pPr indent="0" lvl="0" marL="0" rtl="0" algn="l">
              <a:spcBef>
                <a:spcPts val="0"/>
              </a:spcBef>
              <a:spcAft>
                <a:spcPts val="0"/>
              </a:spcAft>
              <a:buNone/>
            </a:pPr>
            <a:r>
              <a:rPr lang="en-GB"/>
              <a:t>  &lt;li&gt;Tea&lt;/li&gt;</a:t>
            </a:r>
            <a:endParaRPr/>
          </a:p>
          <a:p>
            <a:pPr indent="0" lvl="0" marL="0" rtl="0" algn="l">
              <a:spcBef>
                <a:spcPts val="0"/>
              </a:spcBef>
              <a:spcAft>
                <a:spcPts val="0"/>
              </a:spcAft>
              <a:buNone/>
            </a:pPr>
            <a:r>
              <a:rPr lang="en-GB"/>
              <a:t>  &lt;li&gt;Milk&lt;/li&gt;</a:t>
            </a:r>
            <a:endParaRPr/>
          </a:p>
          <a:p>
            <a:pPr indent="0" lvl="0" marL="0" rtl="0" algn="l">
              <a:spcBef>
                <a:spcPts val="0"/>
              </a:spcBef>
              <a:spcAft>
                <a:spcPts val="0"/>
              </a:spcAft>
              <a:buNone/>
            </a:pPr>
            <a:r>
              <a:rPr lang="en-GB"/>
              <a:t>&lt;/ul&gt;</a:t>
            </a:r>
            <a:endParaRPr/>
          </a:p>
          <a:p>
            <a:pPr indent="0" lvl="0" marL="0" rtl="0" algn="l">
              <a:spcBef>
                <a:spcPts val="0"/>
              </a:spcBef>
              <a:spcAft>
                <a:spcPts val="0"/>
              </a:spcAft>
              <a:buNone/>
            </a:pPr>
            <a:r>
              <a:t/>
            </a:r>
            <a:endParaRPr/>
          </a:p>
        </p:txBody>
      </p:sp>
      <p:sp>
        <p:nvSpPr>
          <p:cNvPr id="321" name="Google Shape;321;p30"/>
          <p:cNvSpPr/>
          <p:nvPr/>
        </p:nvSpPr>
        <p:spPr>
          <a:xfrm>
            <a:off x="3787350" y="1058474"/>
            <a:ext cx="1902000" cy="23319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a:t>Ordered List</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GB"/>
              <a:t>&lt;ol&gt;</a:t>
            </a:r>
            <a:endParaRPr/>
          </a:p>
          <a:p>
            <a:pPr indent="0" lvl="0" marL="0" rtl="0" algn="l">
              <a:spcBef>
                <a:spcPts val="0"/>
              </a:spcBef>
              <a:spcAft>
                <a:spcPts val="0"/>
              </a:spcAft>
              <a:buNone/>
            </a:pPr>
            <a:r>
              <a:rPr lang="en-GB"/>
              <a:t>  &lt;li&gt;Coffee&lt;/li&gt;</a:t>
            </a:r>
            <a:endParaRPr/>
          </a:p>
          <a:p>
            <a:pPr indent="0" lvl="0" marL="0" rtl="0" algn="l">
              <a:spcBef>
                <a:spcPts val="0"/>
              </a:spcBef>
              <a:spcAft>
                <a:spcPts val="0"/>
              </a:spcAft>
              <a:buNone/>
            </a:pPr>
            <a:r>
              <a:rPr lang="en-GB"/>
              <a:t>  &lt;li&gt;Tea&lt;/li&gt;</a:t>
            </a:r>
            <a:endParaRPr/>
          </a:p>
          <a:p>
            <a:pPr indent="0" lvl="0" marL="0" rtl="0" algn="l">
              <a:spcBef>
                <a:spcPts val="0"/>
              </a:spcBef>
              <a:spcAft>
                <a:spcPts val="0"/>
              </a:spcAft>
              <a:buNone/>
            </a:pPr>
            <a:r>
              <a:rPr lang="en-GB"/>
              <a:t>  &lt;li&gt;Milk&lt;/li&gt;</a:t>
            </a:r>
            <a:endParaRPr/>
          </a:p>
          <a:p>
            <a:pPr indent="0" lvl="0" marL="0" rtl="0" algn="l">
              <a:spcBef>
                <a:spcPts val="0"/>
              </a:spcBef>
              <a:spcAft>
                <a:spcPts val="0"/>
              </a:spcAft>
              <a:buNone/>
            </a:pPr>
            <a:r>
              <a:rPr lang="en-GB"/>
              <a:t>&lt;/ol&gt;</a:t>
            </a:r>
            <a:endParaRPr/>
          </a:p>
          <a:p>
            <a:pPr indent="0" lvl="0" marL="0" rtl="0" algn="l">
              <a:spcBef>
                <a:spcPts val="0"/>
              </a:spcBef>
              <a:spcAft>
                <a:spcPts val="0"/>
              </a:spcAft>
              <a:buNone/>
            </a:pPr>
            <a:r>
              <a:t/>
            </a:r>
            <a:endParaRPr/>
          </a:p>
        </p:txBody>
      </p:sp>
      <p:sp>
        <p:nvSpPr>
          <p:cNvPr id="322" name="Google Shape;322;p30"/>
          <p:cNvSpPr/>
          <p:nvPr/>
        </p:nvSpPr>
        <p:spPr>
          <a:xfrm>
            <a:off x="6086225" y="1058474"/>
            <a:ext cx="1902000" cy="23319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a:t>Description Lists</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GB"/>
              <a:t>&lt;dl&gt;</a:t>
            </a:r>
            <a:endParaRPr/>
          </a:p>
          <a:p>
            <a:pPr indent="0" lvl="0" marL="0" rtl="0" algn="l">
              <a:spcBef>
                <a:spcPts val="0"/>
              </a:spcBef>
              <a:spcAft>
                <a:spcPts val="0"/>
              </a:spcAft>
              <a:buNone/>
            </a:pPr>
            <a:r>
              <a:rPr lang="en-GB"/>
              <a:t>  &lt;dt&gt;Coffee&lt;/dt&gt;</a:t>
            </a:r>
            <a:endParaRPr/>
          </a:p>
          <a:p>
            <a:pPr indent="0" lvl="0" marL="0" rtl="0" algn="l">
              <a:spcBef>
                <a:spcPts val="0"/>
              </a:spcBef>
              <a:spcAft>
                <a:spcPts val="0"/>
              </a:spcAft>
              <a:buNone/>
            </a:pPr>
            <a:r>
              <a:rPr lang="en-GB"/>
              <a:t>  &lt;dd&gt;- black hot drink&lt;/dd&gt;</a:t>
            </a:r>
            <a:endParaRPr/>
          </a:p>
          <a:p>
            <a:pPr indent="0" lvl="0" marL="0" rtl="0" algn="l">
              <a:spcBef>
                <a:spcPts val="0"/>
              </a:spcBef>
              <a:spcAft>
                <a:spcPts val="0"/>
              </a:spcAft>
              <a:buNone/>
            </a:pPr>
            <a:r>
              <a:rPr lang="en-GB"/>
              <a:t>  &lt;dt&gt;Milk&lt;/dt&gt;</a:t>
            </a:r>
            <a:endParaRPr/>
          </a:p>
          <a:p>
            <a:pPr indent="0" lvl="0" marL="0" rtl="0" algn="l">
              <a:spcBef>
                <a:spcPts val="0"/>
              </a:spcBef>
              <a:spcAft>
                <a:spcPts val="0"/>
              </a:spcAft>
              <a:buNone/>
            </a:pPr>
            <a:r>
              <a:rPr lang="en-GB"/>
              <a:t>  &lt;dd&gt;- white cold drink&lt;/dd&gt;</a:t>
            </a:r>
            <a:endParaRPr/>
          </a:p>
          <a:p>
            <a:pPr indent="0" lvl="0" marL="0" rtl="0" algn="l">
              <a:spcBef>
                <a:spcPts val="0"/>
              </a:spcBef>
              <a:spcAft>
                <a:spcPts val="0"/>
              </a:spcAft>
              <a:buNone/>
            </a:pPr>
            <a:r>
              <a:rPr lang="en-GB"/>
              <a:t>&lt;/dl&gt;</a:t>
            </a:r>
            <a:endParaRPr/>
          </a:p>
        </p:txBody>
      </p:sp>
      <p:pic>
        <p:nvPicPr>
          <p:cNvPr id="323" name="Google Shape;323;p30"/>
          <p:cNvPicPr preferRelativeResize="0"/>
          <p:nvPr/>
        </p:nvPicPr>
        <p:blipFill>
          <a:blip r:embed="rId3">
            <a:alphaModFix/>
          </a:blip>
          <a:stretch>
            <a:fillRect/>
          </a:stretch>
        </p:blipFill>
        <p:spPr>
          <a:xfrm>
            <a:off x="1859125" y="3477124"/>
            <a:ext cx="6115275" cy="1335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HTML Tables</a:t>
            </a:r>
            <a:endParaRPr/>
          </a:p>
        </p:txBody>
      </p:sp>
      <p:sp>
        <p:nvSpPr>
          <p:cNvPr id="329" name="Google Shape;329;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HTML tables allow web developers to arrange data into rows and columns.</a:t>
            </a:r>
            <a:endParaRPr/>
          </a:p>
          <a:p>
            <a:pPr indent="0" lvl="0" marL="0" rtl="0" algn="l">
              <a:spcBef>
                <a:spcPts val="1600"/>
              </a:spcBef>
              <a:spcAft>
                <a:spcPts val="1600"/>
              </a:spcAft>
              <a:buNone/>
            </a:pPr>
            <a:r>
              <a:t/>
            </a:r>
            <a:endParaRPr/>
          </a:p>
        </p:txBody>
      </p:sp>
      <p:pic>
        <p:nvPicPr>
          <p:cNvPr id="330" name="Google Shape;330;p31"/>
          <p:cNvPicPr preferRelativeResize="0"/>
          <p:nvPr/>
        </p:nvPicPr>
        <p:blipFill>
          <a:blip r:embed="rId3">
            <a:alphaModFix/>
          </a:blip>
          <a:stretch>
            <a:fillRect/>
          </a:stretch>
        </p:blipFill>
        <p:spPr>
          <a:xfrm>
            <a:off x="1297500" y="2083845"/>
            <a:ext cx="2009600" cy="2340525"/>
          </a:xfrm>
          <a:prstGeom prst="rect">
            <a:avLst/>
          </a:prstGeom>
          <a:noFill/>
          <a:ln>
            <a:noFill/>
          </a:ln>
        </p:spPr>
      </p:pic>
      <p:pic>
        <p:nvPicPr>
          <p:cNvPr id="331" name="Google Shape;331;p31"/>
          <p:cNvPicPr preferRelativeResize="0"/>
          <p:nvPr/>
        </p:nvPicPr>
        <p:blipFill>
          <a:blip r:embed="rId4">
            <a:alphaModFix/>
          </a:blip>
          <a:stretch>
            <a:fillRect/>
          </a:stretch>
        </p:blipFill>
        <p:spPr>
          <a:xfrm>
            <a:off x="3538950" y="2679250"/>
            <a:ext cx="5085950" cy="1745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Tag Attributes</a:t>
            </a:r>
            <a:endParaRPr/>
          </a:p>
        </p:txBody>
      </p:sp>
      <p:sp>
        <p:nvSpPr>
          <p:cNvPr id="337" name="Google Shape;337;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&lt;tagname  attributename=”attributevalue”&gt;Content&lt;/tagname&gt;</a:t>
            </a:r>
            <a:endParaRPr/>
          </a:p>
          <a:p>
            <a:pPr indent="-311150" lvl="0" marL="457200" rtl="0" algn="l">
              <a:spcBef>
                <a:spcPts val="1600"/>
              </a:spcBef>
              <a:spcAft>
                <a:spcPts val="0"/>
              </a:spcAft>
              <a:buSzPts val="1300"/>
              <a:buChar char="●"/>
            </a:pPr>
            <a:r>
              <a:rPr lang="en-GB"/>
              <a:t>All tags  can have attributes</a:t>
            </a:r>
            <a:endParaRPr/>
          </a:p>
          <a:p>
            <a:pPr indent="-311150" lvl="0" marL="457200" rtl="0" algn="l">
              <a:spcBef>
                <a:spcPts val="0"/>
              </a:spcBef>
              <a:spcAft>
                <a:spcPts val="0"/>
              </a:spcAft>
              <a:buSzPts val="1300"/>
              <a:buChar char="●"/>
            </a:pPr>
            <a:r>
              <a:rPr lang="en-GB"/>
              <a:t>Provide information about  an element</a:t>
            </a:r>
            <a:endParaRPr/>
          </a:p>
          <a:p>
            <a:pPr indent="-311150" lvl="0" marL="457200" rtl="0" algn="l">
              <a:spcBef>
                <a:spcPts val="0"/>
              </a:spcBef>
              <a:spcAft>
                <a:spcPts val="0"/>
              </a:spcAft>
              <a:buSzPts val="1300"/>
              <a:buChar char="●"/>
            </a:pPr>
            <a:r>
              <a:rPr lang="en-GB"/>
              <a:t>Placed within the start tag</a:t>
            </a:r>
            <a:endParaRPr/>
          </a:p>
          <a:p>
            <a:pPr indent="-311150" lvl="0" marL="457200" rtl="0" algn="l">
              <a:spcBef>
                <a:spcPts val="0"/>
              </a:spcBef>
              <a:spcAft>
                <a:spcPts val="0"/>
              </a:spcAft>
              <a:buSzPts val="1300"/>
              <a:buChar char="●"/>
            </a:pPr>
            <a:r>
              <a:rPr lang="en-GB"/>
              <a:t>Key/value pairs (id=”someid”)</a:t>
            </a:r>
            <a:endParaRPr/>
          </a:p>
          <a:p>
            <a:pPr indent="0" lvl="0" marL="0" rtl="0" algn="l">
              <a:spcBef>
                <a:spcPts val="1600"/>
              </a:spcBef>
              <a:spcAft>
                <a:spcPts val="0"/>
              </a:spcAft>
              <a:buNone/>
            </a:pPr>
            <a:r>
              <a:rPr lang="en-GB"/>
              <a:t>For Eg:-</a:t>
            </a:r>
            <a:br>
              <a:rPr lang="en-GB"/>
            </a:br>
            <a:r>
              <a:rPr lang="en-GB"/>
              <a:t>&lt;h1 title=”company”&gt;About Us&lt;/h1&gt;</a:t>
            </a:r>
            <a:br>
              <a:rPr lang="en-GB"/>
            </a:br>
            <a:r>
              <a:rPr lang="en-GB"/>
              <a:t>&lt;a href="https://www.google.com"&gt;Visit Google&lt;/a&gt;</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HTML Forms</a:t>
            </a:r>
            <a:endParaRPr/>
          </a:p>
        </p:txBody>
      </p:sp>
      <p:sp>
        <p:nvSpPr>
          <p:cNvPr id="343" name="Google Shape;343;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 HTML form is used to collect user input. The user input is most often sent to a server for processing.</a:t>
            </a:r>
            <a:endParaRPr/>
          </a:p>
          <a:p>
            <a:pPr indent="0" lvl="0" marL="0" rtl="0" algn="l">
              <a:spcBef>
                <a:spcPts val="1600"/>
              </a:spcBef>
              <a:spcAft>
                <a:spcPts val="1600"/>
              </a:spcAft>
              <a:buNone/>
            </a:pPr>
            <a:r>
              <a:t/>
            </a:r>
            <a:endParaRPr/>
          </a:p>
        </p:txBody>
      </p:sp>
      <p:pic>
        <p:nvPicPr>
          <p:cNvPr id="344" name="Google Shape;344;p33"/>
          <p:cNvPicPr preferRelativeResize="0"/>
          <p:nvPr/>
        </p:nvPicPr>
        <p:blipFill>
          <a:blip r:embed="rId3">
            <a:alphaModFix/>
          </a:blip>
          <a:stretch>
            <a:fillRect/>
          </a:stretch>
        </p:blipFill>
        <p:spPr>
          <a:xfrm>
            <a:off x="1297501" y="2167050"/>
            <a:ext cx="4283475" cy="2843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Input Tags</a:t>
            </a:r>
            <a:endParaRPr/>
          </a:p>
        </p:txBody>
      </p:sp>
      <p:sp>
        <p:nvSpPr>
          <p:cNvPr id="350" name="Google Shape;350;p3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The &lt;input&gt; tag specifies an input field where the user can enter data. The &lt;input&gt; element is the most important form element.</a:t>
            </a:r>
            <a:endParaRPr/>
          </a:p>
        </p:txBody>
      </p:sp>
      <p:sp>
        <p:nvSpPr>
          <p:cNvPr id="351" name="Google Shape;351;p34"/>
          <p:cNvSpPr/>
          <p:nvPr/>
        </p:nvSpPr>
        <p:spPr>
          <a:xfrm>
            <a:off x="1554625" y="2381575"/>
            <a:ext cx="3017400" cy="23484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t>&lt;input type="button"&gt;</a:t>
            </a:r>
            <a:endParaRPr sz="1100"/>
          </a:p>
          <a:p>
            <a:pPr indent="0" lvl="0" marL="0" rtl="0" algn="l">
              <a:lnSpc>
                <a:spcPct val="115000"/>
              </a:lnSpc>
              <a:spcBef>
                <a:spcPts val="0"/>
              </a:spcBef>
              <a:spcAft>
                <a:spcPts val="0"/>
              </a:spcAft>
              <a:buNone/>
            </a:pPr>
            <a:r>
              <a:rPr lang="en-GB" sz="1100"/>
              <a:t>&lt;input type="checkbox"&gt;</a:t>
            </a:r>
            <a:endParaRPr sz="1100"/>
          </a:p>
          <a:p>
            <a:pPr indent="0" lvl="0" marL="0" rtl="0" algn="l">
              <a:lnSpc>
                <a:spcPct val="115000"/>
              </a:lnSpc>
              <a:spcBef>
                <a:spcPts val="0"/>
              </a:spcBef>
              <a:spcAft>
                <a:spcPts val="0"/>
              </a:spcAft>
              <a:buNone/>
            </a:pPr>
            <a:r>
              <a:rPr lang="en-GB" sz="1100"/>
              <a:t>&lt;input type="color"&gt;</a:t>
            </a:r>
            <a:endParaRPr sz="1100"/>
          </a:p>
          <a:p>
            <a:pPr indent="0" lvl="0" marL="0" rtl="0" algn="l">
              <a:lnSpc>
                <a:spcPct val="115000"/>
              </a:lnSpc>
              <a:spcBef>
                <a:spcPts val="0"/>
              </a:spcBef>
              <a:spcAft>
                <a:spcPts val="0"/>
              </a:spcAft>
              <a:buNone/>
            </a:pPr>
            <a:r>
              <a:rPr lang="en-GB" sz="1100"/>
              <a:t>&lt;input type="date"&gt;</a:t>
            </a:r>
            <a:endParaRPr sz="1100"/>
          </a:p>
          <a:p>
            <a:pPr indent="0" lvl="0" marL="0" rtl="0" algn="l">
              <a:lnSpc>
                <a:spcPct val="115000"/>
              </a:lnSpc>
              <a:spcBef>
                <a:spcPts val="0"/>
              </a:spcBef>
              <a:spcAft>
                <a:spcPts val="0"/>
              </a:spcAft>
              <a:buNone/>
            </a:pPr>
            <a:r>
              <a:rPr lang="en-GB" sz="1100"/>
              <a:t>&lt;input type="datetime-local"&gt;</a:t>
            </a:r>
            <a:endParaRPr sz="1100"/>
          </a:p>
          <a:p>
            <a:pPr indent="0" lvl="0" marL="0" rtl="0" algn="l">
              <a:lnSpc>
                <a:spcPct val="115000"/>
              </a:lnSpc>
              <a:spcBef>
                <a:spcPts val="0"/>
              </a:spcBef>
              <a:spcAft>
                <a:spcPts val="0"/>
              </a:spcAft>
              <a:buNone/>
            </a:pPr>
            <a:r>
              <a:rPr lang="en-GB" sz="1100"/>
              <a:t>&lt;input type="email"&gt;</a:t>
            </a:r>
            <a:endParaRPr sz="1100"/>
          </a:p>
          <a:p>
            <a:pPr indent="0" lvl="0" marL="0" rtl="0" algn="l">
              <a:lnSpc>
                <a:spcPct val="115000"/>
              </a:lnSpc>
              <a:spcBef>
                <a:spcPts val="0"/>
              </a:spcBef>
              <a:spcAft>
                <a:spcPts val="0"/>
              </a:spcAft>
              <a:buNone/>
            </a:pPr>
            <a:r>
              <a:rPr lang="en-GB" sz="1100"/>
              <a:t>&lt;input type="file"&gt;</a:t>
            </a:r>
            <a:endParaRPr sz="1100"/>
          </a:p>
          <a:p>
            <a:pPr indent="0" lvl="0" marL="0" rtl="0" algn="l">
              <a:lnSpc>
                <a:spcPct val="115000"/>
              </a:lnSpc>
              <a:spcBef>
                <a:spcPts val="0"/>
              </a:spcBef>
              <a:spcAft>
                <a:spcPts val="0"/>
              </a:spcAft>
              <a:buNone/>
            </a:pPr>
            <a:r>
              <a:rPr lang="en-GB" sz="1100"/>
              <a:t>&lt;input type="hidden"&gt;</a:t>
            </a:r>
            <a:endParaRPr sz="1100"/>
          </a:p>
          <a:p>
            <a:pPr indent="0" lvl="0" marL="0" rtl="0" algn="l">
              <a:lnSpc>
                <a:spcPct val="115000"/>
              </a:lnSpc>
              <a:spcBef>
                <a:spcPts val="0"/>
              </a:spcBef>
              <a:spcAft>
                <a:spcPts val="0"/>
              </a:spcAft>
              <a:buNone/>
            </a:pPr>
            <a:r>
              <a:rPr lang="en-GB" sz="1100"/>
              <a:t>&lt;input type="image"&gt;</a:t>
            </a:r>
            <a:endParaRPr sz="1100"/>
          </a:p>
          <a:p>
            <a:pPr indent="0" lvl="0" marL="0" rtl="0" algn="l">
              <a:lnSpc>
                <a:spcPct val="115000"/>
              </a:lnSpc>
              <a:spcBef>
                <a:spcPts val="0"/>
              </a:spcBef>
              <a:spcAft>
                <a:spcPts val="0"/>
              </a:spcAft>
              <a:buNone/>
            </a:pPr>
            <a:r>
              <a:rPr lang="en-GB" sz="1100"/>
              <a:t>&lt;input type="month"&gt;</a:t>
            </a:r>
            <a:endParaRPr sz="1100"/>
          </a:p>
          <a:p>
            <a:pPr indent="0" lvl="0" marL="0" rtl="0" algn="l">
              <a:lnSpc>
                <a:spcPct val="115000"/>
              </a:lnSpc>
              <a:spcBef>
                <a:spcPts val="0"/>
              </a:spcBef>
              <a:spcAft>
                <a:spcPts val="0"/>
              </a:spcAft>
              <a:buNone/>
            </a:pPr>
            <a:r>
              <a:rPr lang="en-GB" sz="1100"/>
              <a:t>&lt;input type="number"&gt;</a:t>
            </a:r>
            <a:endParaRPr sz="1100"/>
          </a:p>
        </p:txBody>
      </p:sp>
      <p:sp>
        <p:nvSpPr>
          <p:cNvPr id="352" name="Google Shape;352;p34"/>
          <p:cNvSpPr/>
          <p:nvPr/>
        </p:nvSpPr>
        <p:spPr>
          <a:xfrm>
            <a:off x="4878875" y="2381575"/>
            <a:ext cx="3017400" cy="23484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t>&lt;input type="password"&gt;</a:t>
            </a:r>
            <a:endParaRPr sz="1100"/>
          </a:p>
          <a:p>
            <a:pPr indent="0" lvl="0" marL="0" rtl="0" algn="l">
              <a:lnSpc>
                <a:spcPct val="115000"/>
              </a:lnSpc>
              <a:spcBef>
                <a:spcPts val="0"/>
              </a:spcBef>
              <a:spcAft>
                <a:spcPts val="0"/>
              </a:spcAft>
              <a:buNone/>
            </a:pPr>
            <a:r>
              <a:rPr lang="en-GB" sz="1100"/>
              <a:t>&lt;input type="radio"&gt;</a:t>
            </a:r>
            <a:endParaRPr sz="1100"/>
          </a:p>
          <a:p>
            <a:pPr indent="0" lvl="0" marL="0" rtl="0" algn="l">
              <a:lnSpc>
                <a:spcPct val="115000"/>
              </a:lnSpc>
              <a:spcBef>
                <a:spcPts val="0"/>
              </a:spcBef>
              <a:spcAft>
                <a:spcPts val="0"/>
              </a:spcAft>
              <a:buNone/>
            </a:pPr>
            <a:r>
              <a:rPr lang="en-GB" sz="1100"/>
              <a:t>&lt;input type="range"&gt;</a:t>
            </a:r>
            <a:endParaRPr sz="1100"/>
          </a:p>
          <a:p>
            <a:pPr indent="0" lvl="0" marL="0" rtl="0" algn="l">
              <a:lnSpc>
                <a:spcPct val="115000"/>
              </a:lnSpc>
              <a:spcBef>
                <a:spcPts val="0"/>
              </a:spcBef>
              <a:spcAft>
                <a:spcPts val="0"/>
              </a:spcAft>
              <a:buNone/>
            </a:pPr>
            <a:r>
              <a:rPr lang="en-GB" sz="1100"/>
              <a:t>&lt;input type="reset"&gt;</a:t>
            </a:r>
            <a:endParaRPr sz="1100"/>
          </a:p>
          <a:p>
            <a:pPr indent="0" lvl="0" marL="0" rtl="0" algn="l">
              <a:lnSpc>
                <a:spcPct val="115000"/>
              </a:lnSpc>
              <a:spcBef>
                <a:spcPts val="0"/>
              </a:spcBef>
              <a:spcAft>
                <a:spcPts val="0"/>
              </a:spcAft>
              <a:buNone/>
            </a:pPr>
            <a:r>
              <a:rPr lang="en-GB" sz="1100"/>
              <a:t>&lt;input type="search"&gt;</a:t>
            </a:r>
            <a:endParaRPr sz="1100"/>
          </a:p>
          <a:p>
            <a:pPr indent="0" lvl="0" marL="0" rtl="0" algn="l">
              <a:lnSpc>
                <a:spcPct val="115000"/>
              </a:lnSpc>
              <a:spcBef>
                <a:spcPts val="0"/>
              </a:spcBef>
              <a:spcAft>
                <a:spcPts val="0"/>
              </a:spcAft>
              <a:buNone/>
            </a:pPr>
            <a:r>
              <a:rPr lang="en-GB" sz="1100"/>
              <a:t>&lt;input type="submit"&gt;</a:t>
            </a:r>
            <a:endParaRPr sz="1100"/>
          </a:p>
          <a:p>
            <a:pPr indent="0" lvl="0" marL="0" rtl="0" algn="l">
              <a:lnSpc>
                <a:spcPct val="115000"/>
              </a:lnSpc>
              <a:spcBef>
                <a:spcPts val="0"/>
              </a:spcBef>
              <a:spcAft>
                <a:spcPts val="0"/>
              </a:spcAft>
              <a:buNone/>
            </a:pPr>
            <a:r>
              <a:rPr lang="en-GB" sz="1100"/>
              <a:t>&lt;input type="tel"&gt;</a:t>
            </a:r>
            <a:endParaRPr sz="1100"/>
          </a:p>
          <a:p>
            <a:pPr indent="0" lvl="0" marL="0" rtl="0" algn="l">
              <a:lnSpc>
                <a:spcPct val="115000"/>
              </a:lnSpc>
              <a:spcBef>
                <a:spcPts val="0"/>
              </a:spcBef>
              <a:spcAft>
                <a:spcPts val="0"/>
              </a:spcAft>
              <a:buNone/>
            </a:pPr>
            <a:r>
              <a:rPr lang="en-GB" sz="1100"/>
              <a:t>&lt;input type="text"&gt;</a:t>
            </a:r>
            <a:endParaRPr sz="1100"/>
          </a:p>
          <a:p>
            <a:pPr indent="0" lvl="0" marL="0" rtl="0" algn="l">
              <a:lnSpc>
                <a:spcPct val="115000"/>
              </a:lnSpc>
              <a:spcBef>
                <a:spcPts val="0"/>
              </a:spcBef>
              <a:spcAft>
                <a:spcPts val="0"/>
              </a:spcAft>
              <a:buNone/>
            </a:pPr>
            <a:r>
              <a:rPr lang="en-GB" sz="1100"/>
              <a:t>&lt;input type="time"&gt;</a:t>
            </a:r>
            <a:endParaRPr sz="1100"/>
          </a:p>
          <a:p>
            <a:pPr indent="0" lvl="0" marL="0" rtl="0" algn="l">
              <a:lnSpc>
                <a:spcPct val="115000"/>
              </a:lnSpc>
              <a:spcBef>
                <a:spcPts val="0"/>
              </a:spcBef>
              <a:spcAft>
                <a:spcPts val="0"/>
              </a:spcAft>
              <a:buNone/>
            </a:pPr>
            <a:r>
              <a:rPr lang="en-GB" sz="1100"/>
              <a:t>&lt;input type="url"&gt;</a:t>
            </a:r>
            <a:endParaRPr sz="1100"/>
          </a:p>
          <a:p>
            <a:pPr indent="0" lvl="0" marL="0" rtl="0" algn="l">
              <a:lnSpc>
                <a:spcPct val="115000"/>
              </a:lnSpc>
              <a:spcBef>
                <a:spcPts val="0"/>
              </a:spcBef>
              <a:spcAft>
                <a:spcPts val="0"/>
              </a:spcAft>
              <a:buNone/>
            </a:pPr>
            <a:r>
              <a:rPr lang="en-GB" sz="1100"/>
              <a:t>&lt;input type="week"&gt;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HTML Images</a:t>
            </a:r>
            <a:endParaRPr/>
          </a:p>
        </p:txBody>
      </p:sp>
      <p:sp>
        <p:nvSpPr>
          <p:cNvPr id="358" name="Google Shape;358;p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Arial"/>
                <a:ea typeface="Arial"/>
                <a:cs typeface="Arial"/>
                <a:sym typeface="Arial"/>
              </a:rPr>
              <a:t>The HTML &lt;img&gt; tag is used to embed an image in a web page.</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GB" sz="1100">
                <a:latin typeface="Arial"/>
                <a:ea typeface="Arial"/>
                <a:cs typeface="Arial"/>
                <a:sym typeface="Arial"/>
              </a:rPr>
              <a:t>Images are not technically inserted into a web page; images are linked to web pages. The &lt;img&gt; tag creates a holding space for the referenced image.</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GB" sz="1100">
                <a:latin typeface="Arial"/>
                <a:ea typeface="Arial"/>
                <a:cs typeface="Arial"/>
                <a:sym typeface="Arial"/>
              </a:rPr>
              <a:t>The &lt;img&gt; tag is empty, it contains attributes only, and does not have a closing tag.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GB" sz="1100">
                <a:latin typeface="Arial"/>
                <a:ea typeface="Arial"/>
                <a:cs typeface="Arial"/>
                <a:sym typeface="Arial"/>
              </a:rPr>
              <a:t>The &lt;img&gt; tag has two required attributes: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GB" sz="1100">
                <a:latin typeface="Arial"/>
                <a:ea typeface="Arial"/>
                <a:cs typeface="Arial"/>
                <a:sym typeface="Arial"/>
              </a:rPr>
              <a:t>src - Specifies the path to the image</a:t>
            </a:r>
            <a:endParaRPr sz="1100">
              <a:latin typeface="Arial"/>
              <a:ea typeface="Arial"/>
              <a:cs typeface="Arial"/>
              <a:sym typeface="Arial"/>
            </a:endParaRPr>
          </a:p>
          <a:p>
            <a:pPr indent="0" lvl="0" marL="0" rtl="0" algn="l">
              <a:spcBef>
                <a:spcPts val="0"/>
              </a:spcBef>
              <a:spcAft>
                <a:spcPts val="0"/>
              </a:spcAft>
              <a:buNone/>
            </a:pPr>
            <a:r>
              <a:rPr lang="en-GB" sz="1100">
                <a:latin typeface="Arial"/>
                <a:ea typeface="Arial"/>
                <a:cs typeface="Arial"/>
                <a:sym typeface="Arial"/>
              </a:rPr>
              <a:t>alt - Specifies an alternate text for the image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297500" y="48762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it goes</a:t>
            </a:r>
            <a:endParaRPr/>
          </a:p>
        </p:txBody>
      </p:sp>
      <p:pic>
        <p:nvPicPr>
          <p:cNvPr id="234" name="Google Shape;234;p18"/>
          <p:cNvPicPr preferRelativeResize="0"/>
          <p:nvPr/>
        </p:nvPicPr>
        <p:blipFill>
          <a:blip r:embed="rId3">
            <a:alphaModFix/>
          </a:blip>
          <a:stretch>
            <a:fillRect/>
          </a:stretch>
        </p:blipFill>
        <p:spPr>
          <a:xfrm>
            <a:off x="1297500" y="1127220"/>
            <a:ext cx="2622151" cy="2024875"/>
          </a:xfrm>
          <a:prstGeom prst="rect">
            <a:avLst/>
          </a:prstGeom>
          <a:noFill/>
          <a:ln>
            <a:noFill/>
          </a:ln>
        </p:spPr>
      </p:pic>
      <p:sp>
        <p:nvSpPr>
          <p:cNvPr id="235" name="Google Shape;235;p18"/>
          <p:cNvSpPr txBox="1"/>
          <p:nvPr/>
        </p:nvSpPr>
        <p:spPr>
          <a:xfrm>
            <a:off x="1290000" y="3373870"/>
            <a:ext cx="4399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As a web developer, the three main languages we use to build websites are HTML, CSS, and JavaScript. JavaScript is the programming language, we use HTML to structure the site, and we use CSS to design and layout the web page. At first we will be going through some concepts of html</a:t>
            </a:r>
            <a:endParaRPr>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HTML Blockquote</a:t>
            </a:r>
            <a:endParaRPr/>
          </a:p>
        </p:txBody>
      </p:sp>
      <p:sp>
        <p:nvSpPr>
          <p:cNvPr id="364" name="Google Shape;364;p3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Arial"/>
                <a:ea typeface="Arial"/>
                <a:cs typeface="Arial"/>
                <a:sym typeface="Arial"/>
              </a:rPr>
              <a:t>The &lt;blockquote&gt; tag specifies a section that is quoted from another source.</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GB" sz="1100">
                <a:latin typeface="Arial"/>
                <a:ea typeface="Arial"/>
                <a:cs typeface="Arial"/>
                <a:sym typeface="Arial"/>
              </a:rPr>
              <a:t>Browsers usually indent &lt;blockquote&gt; elements (look at example below to see how to remove the indentation).</a:t>
            </a:r>
            <a:endParaRPr sz="1100">
              <a:latin typeface="Arial"/>
              <a:ea typeface="Arial"/>
              <a:cs typeface="Arial"/>
              <a:sym typeface="Arial"/>
            </a:endParaRPr>
          </a:p>
          <a:p>
            <a:pPr indent="0" lvl="0" marL="0" rtl="0" algn="l">
              <a:spcBef>
                <a:spcPts val="0"/>
              </a:spcBef>
              <a:spcAft>
                <a:spcPts val="0"/>
              </a:spcAft>
              <a:buNone/>
            </a:pPr>
            <a:br>
              <a:rPr lang="en-GB" sz="1100">
                <a:latin typeface="Arial"/>
                <a:ea typeface="Arial"/>
                <a:cs typeface="Arial"/>
                <a:sym typeface="Arial"/>
              </a:rPr>
            </a:br>
            <a:r>
              <a:rPr lang="en-GB" sz="1100">
                <a:latin typeface="Arial"/>
                <a:ea typeface="Arial"/>
                <a:cs typeface="Arial"/>
                <a:sym typeface="Arial"/>
              </a:rPr>
              <a:t>Eg:-</a:t>
            </a:r>
            <a:endParaRPr sz="1100">
              <a:latin typeface="Arial"/>
              <a:ea typeface="Arial"/>
              <a:cs typeface="Arial"/>
              <a:sym typeface="Arial"/>
            </a:endParaRPr>
          </a:p>
          <a:p>
            <a:pPr indent="0" lvl="0" marL="0" rtl="0" algn="l">
              <a:spcBef>
                <a:spcPts val="0"/>
              </a:spcBef>
              <a:spcAft>
                <a:spcPts val="0"/>
              </a:spcAft>
              <a:buNone/>
            </a:pPr>
            <a:r>
              <a:rPr lang="en-GB" sz="1100">
                <a:latin typeface="Arial"/>
                <a:ea typeface="Arial"/>
                <a:cs typeface="Arial"/>
                <a:sym typeface="Arial"/>
              </a:rPr>
              <a:t>&lt;blockquote cite="http://www.worldwildlife.org/who/index.html"&gt;</a:t>
            </a:r>
            <a:endParaRPr sz="1100">
              <a:latin typeface="Arial"/>
              <a:ea typeface="Arial"/>
              <a:cs typeface="Arial"/>
              <a:sym typeface="Arial"/>
            </a:endParaRPr>
          </a:p>
          <a:p>
            <a:pPr indent="0" lvl="0" marL="0" rtl="0" algn="l">
              <a:spcBef>
                <a:spcPts val="0"/>
              </a:spcBef>
              <a:spcAft>
                <a:spcPts val="0"/>
              </a:spcAft>
              <a:buNone/>
            </a:pPr>
            <a:r>
              <a:rPr lang="en-GB" sz="1100">
                <a:latin typeface="Arial"/>
                <a:ea typeface="Arial"/>
                <a:cs typeface="Arial"/>
                <a:sym typeface="Arial"/>
              </a:rPr>
              <a:t>For 50 years, WWF has been protecting the future of nature. The world's leading conservation organization, WWF works in 100 countries and is supported by 1.2 million members in the United States and close to 5 million globally.</a:t>
            </a:r>
            <a:endParaRPr sz="1100">
              <a:latin typeface="Arial"/>
              <a:ea typeface="Arial"/>
              <a:cs typeface="Arial"/>
              <a:sym typeface="Arial"/>
            </a:endParaRPr>
          </a:p>
          <a:p>
            <a:pPr indent="0" lvl="0" marL="0" rtl="0" algn="l">
              <a:spcBef>
                <a:spcPts val="0"/>
              </a:spcBef>
              <a:spcAft>
                <a:spcPts val="0"/>
              </a:spcAft>
              <a:buNone/>
            </a:pPr>
            <a:r>
              <a:rPr lang="en-GB" sz="1100">
                <a:latin typeface="Arial"/>
                <a:ea typeface="Arial"/>
                <a:cs typeface="Arial"/>
                <a:sym typeface="Arial"/>
              </a:rPr>
              <a:t>&lt;/blockquote&gt;</a:t>
            </a:r>
            <a:endParaRPr sz="1100">
              <a:latin typeface="Arial"/>
              <a:ea typeface="Arial"/>
              <a:cs typeface="Arial"/>
              <a:sym typeface="Arial"/>
            </a:endParaRPr>
          </a:p>
          <a:p>
            <a:pPr indent="0" lvl="0" marL="0" rtl="0" algn="l">
              <a:spcBef>
                <a:spcPts val="0"/>
              </a:spcBef>
              <a:spcAft>
                <a:spcPts val="0"/>
              </a:spcAft>
              <a:buNone/>
            </a:pPr>
            <a:br>
              <a:rPr lang="en-GB" sz="1100">
                <a:latin typeface="Arial"/>
                <a:ea typeface="Arial"/>
                <a:cs typeface="Arial"/>
                <a:sym typeface="Arial"/>
              </a:rPr>
            </a:br>
            <a:r>
              <a:rPr lang="en-GB" sz="1100">
                <a:latin typeface="Arial"/>
                <a:ea typeface="Arial"/>
                <a:cs typeface="Arial"/>
                <a:sym typeface="Arial"/>
              </a:rPr>
              <a:t>The cite attribute specifies the source of a quotation.</a:t>
            </a:r>
            <a:endParaRPr sz="1100">
              <a:latin typeface="Arial"/>
              <a:ea typeface="Arial"/>
              <a:cs typeface="Arial"/>
              <a:sym typeface="Arial"/>
            </a:endParaRPr>
          </a:p>
        </p:txBody>
      </p:sp>
      <p:pic>
        <p:nvPicPr>
          <p:cNvPr id="365" name="Google Shape;365;p36"/>
          <p:cNvPicPr preferRelativeResize="0"/>
          <p:nvPr/>
        </p:nvPicPr>
        <p:blipFill>
          <a:blip r:embed="rId3">
            <a:alphaModFix/>
          </a:blip>
          <a:stretch>
            <a:fillRect/>
          </a:stretch>
        </p:blipFill>
        <p:spPr>
          <a:xfrm>
            <a:off x="4730045" y="3320570"/>
            <a:ext cx="3876050" cy="765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HTML DIV</a:t>
            </a:r>
            <a:endParaRPr/>
          </a:p>
        </p:txBody>
      </p:sp>
      <p:sp>
        <p:nvSpPr>
          <p:cNvPr id="371" name="Google Shape;371;p3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Arial"/>
                <a:ea typeface="Arial"/>
                <a:cs typeface="Arial"/>
                <a:sym typeface="Arial"/>
              </a:rPr>
              <a:t>The &lt;div&gt; tag defines a division or a section in an HTML document.</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GB" sz="1100">
                <a:latin typeface="Arial"/>
                <a:ea typeface="Arial"/>
                <a:cs typeface="Arial"/>
                <a:sym typeface="Arial"/>
              </a:rPr>
              <a:t>The &lt;div&gt; tag is used as a container for HTML elements - which is then styled with CSS or manipulated with JavaScript.</a:t>
            </a:r>
            <a:endParaRPr sz="11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HTML Semantic Tags</a:t>
            </a:r>
            <a:endParaRPr/>
          </a:p>
        </p:txBody>
      </p:sp>
      <p:sp>
        <p:nvSpPr>
          <p:cNvPr id="377" name="Google Shape;377;p3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Arial"/>
                <a:ea typeface="Arial"/>
                <a:cs typeface="Arial"/>
                <a:sym typeface="Arial"/>
              </a:rPr>
              <a:t>A Semantic tag clearly describes it’s meaning to both the browser and the developer</a:t>
            </a:r>
            <a:endParaRPr sz="1100">
              <a:latin typeface="Arial"/>
              <a:ea typeface="Arial"/>
              <a:cs typeface="Arial"/>
              <a:sym typeface="Arial"/>
            </a:endParaRPr>
          </a:p>
        </p:txBody>
      </p:sp>
      <p:pic>
        <p:nvPicPr>
          <p:cNvPr id="378" name="Google Shape;378;p38"/>
          <p:cNvPicPr preferRelativeResize="0"/>
          <p:nvPr/>
        </p:nvPicPr>
        <p:blipFill rotWithShape="1">
          <a:blip r:embed="rId3">
            <a:alphaModFix/>
          </a:blip>
          <a:srcRect b="0" l="8960" r="56849" t="0"/>
          <a:stretch/>
        </p:blipFill>
        <p:spPr>
          <a:xfrm>
            <a:off x="1471925" y="1918475"/>
            <a:ext cx="1544507" cy="2560275"/>
          </a:xfrm>
          <a:prstGeom prst="rect">
            <a:avLst/>
          </a:prstGeom>
          <a:noFill/>
          <a:ln>
            <a:noFill/>
          </a:ln>
        </p:spPr>
      </p:pic>
      <p:sp>
        <p:nvSpPr>
          <p:cNvPr id="379" name="Google Shape;379;p38"/>
          <p:cNvSpPr txBox="1"/>
          <p:nvPr/>
        </p:nvSpPr>
        <p:spPr>
          <a:xfrm>
            <a:off x="3489650" y="1984635"/>
            <a:ext cx="29934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&lt;article&gt;</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&lt;aside&gt;</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&lt;details&gt;</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&lt;figcaption&gt;</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&lt;figure&gt;</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&lt;footer&gt;</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&lt;header&gt;</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&lt;main&gt;</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&lt;mark&gt;</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&lt;nav&gt;</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&lt;section&gt;</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&lt;summary&gt;</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&lt;time&gt;</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Webpage created only using HTML</a:t>
            </a:r>
            <a:endParaRPr/>
          </a:p>
        </p:txBody>
      </p:sp>
      <p:sp>
        <p:nvSpPr>
          <p:cNvPr id="385" name="Google Shape;385;p3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Arial"/>
                <a:ea typeface="Arial"/>
                <a:cs typeface="Arial"/>
                <a:sym typeface="Arial"/>
              </a:rPr>
              <a:t>A website created using only HTML structures and code blocks will look like this</a:t>
            </a:r>
            <a:br>
              <a:rPr lang="en-GB" sz="1100">
                <a:latin typeface="Arial"/>
                <a:ea typeface="Arial"/>
                <a:cs typeface="Arial"/>
                <a:sym typeface="Arial"/>
              </a:rPr>
            </a:br>
            <a:br>
              <a:rPr lang="en-GB" sz="1100">
                <a:latin typeface="Arial"/>
                <a:ea typeface="Arial"/>
                <a:cs typeface="Arial"/>
                <a:sym typeface="Arial"/>
              </a:rPr>
            </a:br>
            <a:r>
              <a:rPr lang="en-GB" sz="1100" u="sng">
                <a:solidFill>
                  <a:schemeClr val="hlink"/>
                </a:solidFill>
                <a:latin typeface="Arial"/>
                <a:ea typeface="Arial"/>
                <a:cs typeface="Arial"/>
                <a:sym typeface="Arial"/>
                <a:hlinkClick r:id="rId3"/>
              </a:rPr>
              <a:t>https://gilded-faun-22fde0.netlify.app/smashing.html</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GB" sz="1100">
                <a:latin typeface="Arial"/>
                <a:ea typeface="Arial"/>
                <a:cs typeface="Arial"/>
                <a:sym typeface="Arial"/>
              </a:rPr>
              <a:t>When the styles are added to a website it looks pretty much neat</a:t>
            </a:r>
            <a:endParaRPr sz="1100">
              <a:latin typeface="Arial"/>
              <a:ea typeface="Arial"/>
              <a:cs typeface="Arial"/>
              <a:sym typeface="Arial"/>
            </a:endParaRPr>
          </a:p>
          <a:p>
            <a:pPr indent="0" lvl="0" marL="0" rtl="0" algn="l">
              <a:spcBef>
                <a:spcPts val="0"/>
              </a:spcBef>
              <a:spcAft>
                <a:spcPts val="0"/>
              </a:spcAft>
              <a:buNone/>
            </a:pPr>
            <a:br>
              <a:rPr lang="en-GB" sz="1100">
                <a:latin typeface="Arial"/>
                <a:ea typeface="Arial"/>
                <a:cs typeface="Arial"/>
                <a:sym typeface="Arial"/>
              </a:rPr>
            </a:br>
            <a:r>
              <a:rPr lang="en-GB" sz="1100" u="sng">
                <a:solidFill>
                  <a:schemeClr val="hlink"/>
                </a:solidFill>
                <a:latin typeface="Arial"/>
                <a:ea typeface="Arial"/>
                <a:cs typeface="Arial"/>
                <a:sym typeface="Arial"/>
                <a:hlinkClick r:id="rId4"/>
              </a:rPr>
              <a:t>https://verdant-cucurucho-504422.netlify.app/smashing.html</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GB" sz="1100">
                <a:latin typeface="Arial"/>
                <a:ea typeface="Arial"/>
                <a:cs typeface="Arial"/>
                <a:sym typeface="Arial"/>
              </a:rPr>
              <a:t>So next we will be looking into styling</a:t>
            </a:r>
            <a:endParaRPr sz="11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What’s next…</a:t>
            </a:r>
            <a:endParaRPr/>
          </a:p>
        </p:txBody>
      </p:sp>
      <p:sp>
        <p:nvSpPr>
          <p:cNvPr id="391" name="Google Shape;391;p4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So for now we have general idea of how HTML(Skeleton) works.  But we need to know more about developing a user interface and  experience. Post this we will be learning about styling with CSS3 and on how a user interface is developed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1"/>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CSS?</a:t>
            </a:r>
            <a:endParaRPr/>
          </a:p>
        </p:txBody>
      </p:sp>
      <p:sp>
        <p:nvSpPr>
          <p:cNvPr id="397" name="Google Shape;397;p41"/>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solidFill>
                  <a:srgbClr val="FFFFFF"/>
                </a:solidFill>
              </a:rPr>
              <a:t>Cascading style sheet</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NOT a programming language</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Stylesheet/Styling language</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Used for website layout and design</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Can be extended with Sass / Less</a:t>
            </a:r>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 Methods for adding CSS</a:t>
            </a:r>
            <a:endParaRPr/>
          </a:p>
        </p:txBody>
      </p:sp>
      <p:sp>
        <p:nvSpPr>
          <p:cNvPr id="403" name="Google Shape;403;p4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Char char="●"/>
            </a:pPr>
            <a:r>
              <a:rPr b="1" lang="en-GB">
                <a:solidFill>
                  <a:srgbClr val="FFFFFF"/>
                </a:solidFill>
              </a:rPr>
              <a:t>Inline</a:t>
            </a:r>
            <a:r>
              <a:rPr lang="en-GB">
                <a:solidFill>
                  <a:srgbClr val="FFFFFF"/>
                </a:solidFill>
              </a:rPr>
              <a:t> - by using the style attribute inside HTML elements.</a:t>
            </a:r>
            <a:endParaRPr>
              <a:solidFill>
                <a:srgbClr val="FFFFFF"/>
              </a:solidFill>
            </a:endParaRPr>
          </a:p>
          <a:p>
            <a:pPr indent="-311150" lvl="0" marL="457200" rtl="0" algn="l">
              <a:spcBef>
                <a:spcPts val="0"/>
              </a:spcBef>
              <a:spcAft>
                <a:spcPts val="0"/>
              </a:spcAft>
              <a:buClr>
                <a:srgbClr val="FFFFFF"/>
              </a:buClr>
              <a:buSzPts val="1300"/>
              <a:buChar char="●"/>
            </a:pPr>
            <a:r>
              <a:rPr b="1" lang="en-GB">
                <a:solidFill>
                  <a:srgbClr val="FFFFFF"/>
                </a:solidFill>
              </a:rPr>
              <a:t>Internal </a:t>
            </a:r>
            <a:r>
              <a:rPr lang="en-GB">
                <a:solidFill>
                  <a:srgbClr val="FFFFFF"/>
                </a:solidFill>
              </a:rPr>
              <a:t>- by using a &lt;style&gt; element in the &lt;head&gt; section.</a:t>
            </a:r>
            <a:endParaRPr>
              <a:solidFill>
                <a:srgbClr val="FFFFFF"/>
              </a:solidFill>
            </a:endParaRPr>
          </a:p>
          <a:p>
            <a:pPr indent="-311150" lvl="0" marL="457200" rtl="0" algn="l">
              <a:spcBef>
                <a:spcPts val="0"/>
              </a:spcBef>
              <a:spcAft>
                <a:spcPts val="0"/>
              </a:spcAft>
              <a:buClr>
                <a:srgbClr val="FFFFFF"/>
              </a:buClr>
              <a:buSzPts val="1300"/>
              <a:buChar char="●"/>
            </a:pPr>
            <a:r>
              <a:rPr b="1" lang="en-GB">
                <a:solidFill>
                  <a:srgbClr val="FFFFFF"/>
                </a:solidFill>
              </a:rPr>
              <a:t>External</a:t>
            </a:r>
            <a:r>
              <a:rPr lang="en-GB">
                <a:solidFill>
                  <a:srgbClr val="FFFFFF"/>
                </a:solidFill>
              </a:rPr>
              <a:t> - by using a &lt;link&gt; element to link to an external CSS file.</a:t>
            </a:r>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3"/>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Examples of Inline, Internal and External styling</a:t>
            </a:r>
            <a:endParaRPr/>
          </a:p>
        </p:txBody>
      </p:sp>
      <p:sp>
        <p:nvSpPr>
          <p:cNvPr id="409" name="Google Shape;409;p43"/>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a:solidFill>
                <a:srgbClr val="FFFFFF"/>
              </a:solidFill>
            </a:endParaRPr>
          </a:p>
        </p:txBody>
      </p:sp>
      <p:pic>
        <p:nvPicPr>
          <p:cNvPr id="410" name="Google Shape;410;p43"/>
          <p:cNvPicPr preferRelativeResize="0"/>
          <p:nvPr/>
        </p:nvPicPr>
        <p:blipFill>
          <a:blip r:embed="rId3">
            <a:alphaModFix/>
          </a:blip>
          <a:stretch>
            <a:fillRect/>
          </a:stretch>
        </p:blipFill>
        <p:spPr>
          <a:xfrm>
            <a:off x="1428375" y="1790988"/>
            <a:ext cx="3742800" cy="277902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4"/>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Syntax</a:t>
            </a:r>
            <a:endParaRPr/>
          </a:p>
        </p:txBody>
      </p:sp>
      <p:sp>
        <p:nvSpPr>
          <p:cNvPr id="416" name="Google Shape;416;p44"/>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a:solidFill>
                <a:srgbClr val="FFFFFF"/>
              </a:solidFill>
            </a:endParaRPr>
          </a:p>
        </p:txBody>
      </p:sp>
      <p:pic>
        <p:nvPicPr>
          <p:cNvPr id="417" name="Google Shape;417;p44"/>
          <p:cNvPicPr preferRelativeResize="0"/>
          <p:nvPr/>
        </p:nvPicPr>
        <p:blipFill>
          <a:blip r:embed="rId3">
            <a:alphaModFix/>
          </a:blip>
          <a:stretch>
            <a:fillRect/>
          </a:stretch>
        </p:blipFill>
        <p:spPr>
          <a:xfrm>
            <a:off x="1297488" y="1972550"/>
            <a:ext cx="6318962" cy="2167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5"/>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Colors in CSS</a:t>
            </a:r>
            <a:endParaRPr/>
          </a:p>
        </p:txBody>
      </p:sp>
      <p:sp>
        <p:nvSpPr>
          <p:cNvPr id="423" name="Google Shape;423;p45"/>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Char char="●"/>
            </a:pPr>
            <a:r>
              <a:rPr lang="en-GB">
                <a:solidFill>
                  <a:srgbClr val="FFFFFF"/>
                </a:solidFill>
              </a:rPr>
              <a:t>HTML5 color names</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HexaDecimal</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RGB</a:t>
            </a:r>
            <a:endParaRPr>
              <a:solidFill>
                <a:srgbClr val="FFFFFF"/>
              </a:solidFill>
            </a:endParaRPr>
          </a:p>
        </p:txBody>
      </p:sp>
      <p:pic>
        <p:nvPicPr>
          <p:cNvPr id="424" name="Google Shape;424;p45"/>
          <p:cNvPicPr preferRelativeResize="0"/>
          <p:nvPr/>
        </p:nvPicPr>
        <p:blipFill>
          <a:blip r:embed="rId3">
            <a:alphaModFix/>
          </a:blip>
          <a:stretch>
            <a:fillRect/>
          </a:stretch>
        </p:blipFill>
        <p:spPr>
          <a:xfrm>
            <a:off x="4572000" y="1381975"/>
            <a:ext cx="2838225" cy="3006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Before we begin</a:t>
            </a:r>
            <a:endParaRPr/>
          </a:p>
        </p:txBody>
      </p:sp>
      <p:sp>
        <p:nvSpPr>
          <p:cNvPr id="241" name="Google Shape;241;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This is for Beginners and Refresher for who already knows HTML and CSS</a:t>
            </a:r>
            <a:endParaRPr/>
          </a:p>
          <a:p>
            <a:pPr indent="-311150" lvl="0" marL="457200" rtl="0" algn="l">
              <a:spcBef>
                <a:spcPts val="0"/>
              </a:spcBef>
              <a:spcAft>
                <a:spcPts val="0"/>
              </a:spcAft>
              <a:buSzPts val="1300"/>
              <a:buChar char="●"/>
            </a:pPr>
            <a:r>
              <a:rPr lang="en-GB"/>
              <a:t>We will focus on HTML5 only</a:t>
            </a:r>
            <a:endParaRPr/>
          </a:p>
          <a:p>
            <a:pPr indent="-311150" lvl="0" marL="457200" rtl="0" algn="l">
              <a:spcBef>
                <a:spcPts val="0"/>
              </a:spcBef>
              <a:spcAft>
                <a:spcPts val="0"/>
              </a:spcAft>
              <a:buSzPts val="1300"/>
              <a:buChar char="●"/>
            </a:pPr>
            <a:r>
              <a:rPr lang="en-GB"/>
              <a:t>Slides and examples for the topic which we are covering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6"/>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Web Safe Fonts</a:t>
            </a:r>
            <a:endParaRPr/>
          </a:p>
        </p:txBody>
      </p:sp>
      <p:sp>
        <p:nvSpPr>
          <p:cNvPr id="430" name="Google Shape;430;p46"/>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FFFF"/>
              </a:solidFill>
            </a:endParaRPr>
          </a:p>
        </p:txBody>
      </p:sp>
      <p:pic>
        <p:nvPicPr>
          <p:cNvPr id="431" name="Google Shape;431;p46"/>
          <p:cNvPicPr preferRelativeResize="0"/>
          <p:nvPr/>
        </p:nvPicPr>
        <p:blipFill>
          <a:blip r:embed="rId3">
            <a:alphaModFix/>
          </a:blip>
          <a:stretch>
            <a:fillRect/>
          </a:stretch>
        </p:blipFill>
        <p:spPr>
          <a:xfrm>
            <a:off x="1325550" y="1440800"/>
            <a:ext cx="3742800" cy="294764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Box Model</a:t>
            </a:r>
            <a:endParaRPr/>
          </a:p>
        </p:txBody>
      </p:sp>
      <p:sp>
        <p:nvSpPr>
          <p:cNvPr id="437" name="Google Shape;437;p4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In CSS, the term "box model" is used when talking about design and layout.</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rPr lang="en-GB">
                <a:solidFill>
                  <a:srgbClr val="FFFFFF"/>
                </a:solidFill>
              </a:rPr>
              <a:t>The CSS box model is essentially a box that wraps around every HTML element. It consists of: margins, borders, padding, and the actual content. The image below illustrates the box model:</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438" name="Google Shape;438;p47"/>
          <p:cNvPicPr preferRelativeResize="0"/>
          <p:nvPr/>
        </p:nvPicPr>
        <p:blipFill>
          <a:blip r:embed="rId3">
            <a:alphaModFix/>
          </a:blip>
          <a:stretch>
            <a:fillRect/>
          </a:stretch>
        </p:blipFill>
        <p:spPr>
          <a:xfrm>
            <a:off x="5170175" y="1422325"/>
            <a:ext cx="3395299" cy="3035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8"/>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Selectors</a:t>
            </a:r>
            <a:endParaRPr/>
          </a:p>
        </p:txBody>
      </p:sp>
      <p:sp>
        <p:nvSpPr>
          <p:cNvPr id="444" name="Google Shape;444;p48"/>
          <p:cNvSpPr txBox="1"/>
          <p:nvPr>
            <p:ph idx="1" type="body"/>
          </p:nvPr>
        </p:nvSpPr>
        <p:spPr>
          <a:xfrm>
            <a:off x="1297500" y="1972550"/>
            <a:ext cx="4307400" cy="27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latin typeface="Verdana"/>
                <a:ea typeface="Verdana"/>
                <a:cs typeface="Verdana"/>
                <a:sym typeface="Verdana"/>
              </a:rPr>
              <a:t>We can divide CSS selectors into five categories:</a:t>
            </a:r>
            <a:endParaRPr sz="1150">
              <a:latin typeface="Verdana"/>
              <a:ea typeface="Verdana"/>
              <a:cs typeface="Verdana"/>
              <a:sym typeface="Verdana"/>
            </a:endParaRPr>
          </a:p>
          <a:p>
            <a:pPr indent="-301625" lvl="0" marL="457200" rtl="0" algn="l">
              <a:spcBef>
                <a:spcPts val="1600"/>
              </a:spcBef>
              <a:spcAft>
                <a:spcPts val="0"/>
              </a:spcAft>
              <a:buSzPts val="1150"/>
              <a:buFont typeface="Verdana"/>
              <a:buChar char="●"/>
            </a:pPr>
            <a:r>
              <a:rPr lang="en-GB" sz="1150">
                <a:latin typeface="Verdana"/>
                <a:ea typeface="Verdana"/>
                <a:cs typeface="Verdana"/>
                <a:sym typeface="Verdana"/>
              </a:rPr>
              <a:t>Simple selectors (select elements based on name, id, class)</a:t>
            </a:r>
            <a:endParaRPr sz="1150">
              <a:latin typeface="Verdana"/>
              <a:ea typeface="Verdana"/>
              <a:cs typeface="Verdana"/>
              <a:sym typeface="Verdana"/>
            </a:endParaRPr>
          </a:p>
          <a:p>
            <a:pPr indent="-301625" lvl="0" marL="457200" rtl="0" algn="l">
              <a:spcBef>
                <a:spcPts val="0"/>
              </a:spcBef>
              <a:spcAft>
                <a:spcPts val="0"/>
              </a:spcAft>
              <a:buSzPts val="1150"/>
              <a:buFont typeface="Verdana"/>
              <a:buChar char="●"/>
            </a:pPr>
            <a:r>
              <a:rPr lang="en-GB" sz="1150">
                <a:latin typeface="Verdana"/>
                <a:ea typeface="Verdana"/>
                <a:cs typeface="Verdana"/>
                <a:sym typeface="Verdana"/>
              </a:rPr>
              <a:t>Combinator selectors (select elements based on a specific relationship between them)</a:t>
            </a:r>
            <a:endParaRPr sz="1150">
              <a:latin typeface="Verdana"/>
              <a:ea typeface="Verdana"/>
              <a:cs typeface="Verdana"/>
              <a:sym typeface="Verdana"/>
            </a:endParaRPr>
          </a:p>
          <a:p>
            <a:pPr indent="-301625" lvl="0" marL="457200" rtl="0" algn="l">
              <a:spcBef>
                <a:spcPts val="0"/>
              </a:spcBef>
              <a:spcAft>
                <a:spcPts val="0"/>
              </a:spcAft>
              <a:buSzPts val="1150"/>
              <a:buFont typeface="Verdana"/>
              <a:buChar char="●"/>
            </a:pPr>
            <a:r>
              <a:rPr lang="en-GB" sz="1150">
                <a:latin typeface="Verdana"/>
                <a:ea typeface="Verdana"/>
                <a:cs typeface="Verdana"/>
                <a:sym typeface="Verdana"/>
              </a:rPr>
              <a:t>Pseudo-class selectors (select elements based on a certain state)</a:t>
            </a:r>
            <a:endParaRPr sz="1150">
              <a:latin typeface="Verdana"/>
              <a:ea typeface="Verdana"/>
              <a:cs typeface="Verdana"/>
              <a:sym typeface="Verdana"/>
            </a:endParaRPr>
          </a:p>
          <a:p>
            <a:pPr indent="-301625" lvl="0" marL="457200" rtl="0" algn="l">
              <a:spcBef>
                <a:spcPts val="0"/>
              </a:spcBef>
              <a:spcAft>
                <a:spcPts val="0"/>
              </a:spcAft>
              <a:buSzPts val="1150"/>
              <a:buFont typeface="Verdana"/>
              <a:buChar char="●"/>
            </a:pPr>
            <a:r>
              <a:rPr lang="en-GB" sz="1150">
                <a:latin typeface="Verdana"/>
                <a:ea typeface="Verdana"/>
                <a:cs typeface="Verdana"/>
                <a:sym typeface="Verdana"/>
              </a:rPr>
              <a:t>Pseudo-elements selectors (select and style a part of an element)</a:t>
            </a:r>
            <a:endParaRPr sz="1150">
              <a:latin typeface="Verdana"/>
              <a:ea typeface="Verdana"/>
              <a:cs typeface="Verdana"/>
              <a:sym typeface="Verdana"/>
            </a:endParaRPr>
          </a:p>
          <a:p>
            <a:pPr indent="-301625" lvl="0" marL="457200" rtl="0" algn="l">
              <a:spcBef>
                <a:spcPts val="0"/>
              </a:spcBef>
              <a:spcAft>
                <a:spcPts val="0"/>
              </a:spcAft>
              <a:buSzPts val="1150"/>
              <a:buFont typeface="Verdana"/>
              <a:buChar char="●"/>
            </a:pPr>
            <a:r>
              <a:rPr lang="en-GB" sz="1150">
                <a:latin typeface="Verdana"/>
                <a:ea typeface="Verdana"/>
                <a:cs typeface="Verdana"/>
                <a:sym typeface="Verdana"/>
              </a:rPr>
              <a:t>Attribute selectors (select elements based on an attribute or attribute value)</a:t>
            </a:r>
            <a:endParaRPr sz="1150">
              <a:latin typeface="Verdana"/>
              <a:ea typeface="Verdana"/>
              <a:cs typeface="Verdana"/>
              <a:sym typeface="Verdana"/>
            </a:endParaRPr>
          </a:p>
          <a:p>
            <a:pPr indent="0" lvl="0" marL="0" rtl="0" algn="l">
              <a:spcBef>
                <a:spcPts val="1600"/>
              </a:spcBef>
              <a:spcAft>
                <a:spcPts val="1600"/>
              </a:spcAft>
              <a:buNone/>
            </a:pPr>
            <a:r>
              <a:t/>
            </a:r>
            <a:endParaRPr sz="1150">
              <a:latin typeface="Verdana"/>
              <a:ea typeface="Verdana"/>
              <a:cs typeface="Verdana"/>
              <a:sym typeface="Verdana"/>
            </a:endParaRPr>
          </a:p>
        </p:txBody>
      </p:sp>
      <p:pic>
        <p:nvPicPr>
          <p:cNvPr id="445" name="Google Shape;445;p48"/>
          <p:cNvPicPr preferRelativeResize="0"/>
          <p:nvPr/>
        </p:nvPicPr>
        <p:blipFill>
          <a:blip r:embed="rId3">
            <a:alphaModFix/>
          </a:blip>
          <a:stretch>
            <a:fillRect/>
          </a:stretch>
        </p:blipFill>
        <p:spPr>
          <a:xfrm>
            <a:off x="5757300" y="1886850"/>
            <a:ext cx="3045975" cy="2180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9"/>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Margin  &amp; Padding Shorthand</a:t>
            </a:r>
            <a:endParaRPr/>
          </a:p>
        </p:txBody>
      </p:sp>
      <p:sp>
        <p:nvSpPr>
          <p:cNvPr id="451" name="Google Shape;451;p49"/>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FFFF"/>
              </a:solidFill>
            </a:endParaRPr>
          </a:p>
        </p:txBody>
      </p:sp>
      <p:pic>
        <p:nvPicPr>
          <p:cNvPr id="452" name="Google Shape;452;p49"/>
          <p:cNvPicPr preferRelativeResize="0"/>
          <p:nvPr/>
        </p:nvPicPr>
        <p:blipFill>
          <a:blip r:embed="rId3">
            <a:alphaModFix/>
          </a:blip>
          <a:stretch>
            <a:fillRect/>
          </a:stretch>
        </p:blipFill>
        <p:spPr>
          <a:xfrm>
            <a:off x="1297500" y="1821575"/>
            <a:ext cx="6631042" cy="2415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Flexbox Layout Module</a:t>
            </a:r>
            <a:endParaRPr/>
          </a:p>
        </p:txBody>
      </p:sp>
      <p:sp>
        <p:nvSpPr>
          <p:cNvPr id="458" name="Google Shape;458;p50"/>
          <p:cNvSpPr txBox="1"/>
          <p:nvPr>
            <p:ph idx="1" type="body"/>
          </p:nvPr>
        </p:nvSpPr>
        <p:spPr>
          <a:xfrm>
            <a:off x="1297500" y="1972550"/>
            <a:ext cx="72198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The Flexible Box Layout Module, makes it easier to design flexible responsive layout structure without using float or positioning.</a:t>
            </a:r>
            <a:br>
              <a:rPr lang="en-GB">
                <a:solidFill>
                  <a:srgbClr val="FFFFFF"/>
                </a:solidFill>
              </a:rPr>
            </a:br>
            <a:br>
              <a:rPr lang="en-GB">
                <a:solidFill>
                  <a:srgbClr val="FFFFFF"/>
                </a:solidFill>
              </a:rPr>
            </a:br>
            <a:r>
              <a:rPr lang="en-GB">
                <a:solidFill>
                  <a:srgbClr val="FFFFFF"/>
                </a:solidFill>
              </a:rPr>
              <a:t>&lt;div class="flex-container"&gt;</a:t>
            </a:r>
            <a:br>
              <a:rPr lang="en-GB">
                <a:solidFill>
                  <a:srgbClr val="FFFFFF"/>
                </a:solidFill>
              </a:rPr>
            </a:br>
            <a:r>
              <a:rPr lang="en-GB">
                <a:solidFill>
                  <a:srgbClr val="FFFFFF"/>
                </a:solidFill>
              </a:rPr>
              <a:t>&lt;div&gt;1&lt;/div&gt;</a:t>
            </a:r>
            <a:br>
              <a:rPr lang="en-GB">
                <a:solidFill>
                  <a:srgbClr val="FFFFFF"/>
                </a:solidFill>
              </a:rPr>
            </a:br>
            <a:r>
              <a:rPr lang="en-GB">
                <a:solidFill>
                  <a:srgbClr val="FFFFFF"/>
                </a:solidFill>
              </a:rPr>
              <a:t>  &lt;div&gt;2&lt;/div&gt;</a:t>
            </a:r>
            <a:br>
              <a:rPr lang="en-GB">
                <a:solidFill>
                  <a:srgbClr val="FFFFFF"/>
                </a:solidFill>
              </a:rPr>
            </a:br>
            <a:r>
              <a:rPr lang="en-GB">
                <a:solidFill>
                  <a:srgbClr val="FFFFFF"/>
                </a:solidFill>
              </a:rPr>
              <a:t>  &lt;div&gt;3&lt;/div&gt;</a:t>
            </a:r>
            <a:br>
              <a:rPr lang="en-GB">
                <a:solidFill>
                  <a:srgbClr val="FFFFFF"/>
                </a:solidFill>
              </a:rPr>
            </a:br>
            <a:r>
              <a:rPr lang="en-GB">
                <a:solidFill>
                  <a:srgbClr val="FFFFFF"/>
                </a:solidFill>
              </a:rPr>
              <a:t>&lt;/div&gt;</a:t>
            </a:r>
            <a:br>
              <a:rPr lang="en-GB">
                <a:solidFill>
                  <a:srgbClr val="FFFFFF"/>
                </a:solidFill>
              </a:rPr>
            </a:br>
            <a:br>
              <a:rPr lang="en-GB">
                <a:solidFill>
                  <a:srgbClr val="FFFFFF"/>
                </a:solidFill>
              </a:rPr>
            </a:br>
            <a:r>
              <a:rPr lang="en-GB">
                <a:solidFill>
                  <a:srgbClr val="FFFFFF"/>
                </a:solidFill>
              </a:rPr>
              <a:t>The example can be achieved </a:t>
            </a:r>
            <a:r>
              <a:rPr lang="en-GB">
                <a:solidFill>
                  <a:srgbClr val="FFFFFF"/>
                </a:solidFill>
              </a:rPr>
              <a:t>using display flex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459" name="Google Shape;459;p50"/>
          <p:cNvPicPr preferRelativeResize="0"/>
          <p:nvPr/>
        </p:nvPicPr>
        <p:blipFill>
          <a:blip r:embed="rId3">
            <a:alphaModFix/>
          </a:blip>
          <a:stretch>
            <a:fillRect/>
          </a:stretch>
        </p:blipFill>
        <p:spPr>
          <a:xfrm>
            <a:off x="5248800" y="2831650"/>
            <a:ext cx="3295650" cy="847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1"/>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Positioning in CSS</a:t>
            </a:r>
            <a:endParaRPr/>
          </a:p>
        </p:txBody>
      </p:sp>
      <p:sp>
        <p:nvSpPr>
          <p:cNvPr id="465" name="Google Shape;465;p51"/>
          <p:cNvSpPr txBox="1"/>
          <p:nvPr>
            <p:ph idx="1" type="body"/>
          </p:nvPr>
        </p:nvSpPr>
        <p:spPr>
          <a:xfrm>
            <a:off x="1297500" y="1972550"/>
            <a:ext cx="7219800" cy="2415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Char char="●"/>
            </a:pPr>
            <a:r>
              <a:rPr lang="en-GB">
                <a:solidFill>
                  <a:srgbClr val="FFFFFF"/>
                </a:solidFill>
              </a:rPr>
              <a:t>Static</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Relative</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Absolute</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Fixed</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Initial</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Inherit</a:t>
            </a:r>
            <a:endParaRPr>
              <a:solidFill>
                <a:srgbClr val="FFFFFF"/>
              </a:solidFill>
            </a:endParaRPr>
          </a:p>
        </p:txBody>
      </p:sp>
      <p:pic>
        <p:nvPicPr>
          <p:cNvPr id="466" name="Google Shape;466;p51"/>
          <p:cNvPicPr preferRelativeResize="0"/>
          <p:nvPr/>
        </p:nvPicPr>
        <p:blipFill>
          <a:blip r:embed="rId3">
            <a:alphaModFix/>
          </a:blip>
          <a:stretch>
            <a:fillRect/>
          </a:stretch>
        </p:blipFill>
        <p:spPr>
          <a:xfrm>
            <a:off x="4058025" y="1886850"/>
            <a:ext cx="3582800" cy="28800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z-index Property</a:t>
            </a:r>
            <a:endParaRPr/>
          </a:p>
        </p:txBody>
      </p:sp>
      <p:sp>
        <p:nvSpPr>
          <p:cNvPr id="472" name="Google Shape;472;p5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When elements are positioned, they can overlap other elements.</a:t>
            </a:r>
            <a:endParaRPr>
              <a:solidFill>
                <a:srgbClr val="FFFFFF"/>
              </a:solidFill>
            </a:endParaRPr>
          </a:p>
          <a:p>
            <a:pPr indent="0" lvl="0" marL="0" rtl="0" algn="l">
              <a:spcBef>
                <a:spcPts val="1600"/>
              </a:spcBef>
              <a:spcAft>
                <a:spcPts val="0"/>
              </a:spcAft>
              <a:buNone/>
            </a:pPr>
            <a:r>
              <a:rPr lang="en-GB">
                <a:solidFill>
                  <a:srgbClr val="FFFFFF"/>
                </a:solidFill>
              </a:rPr>
              <a:t>The z-index property specifies the stack order of an element (which element should be placed in front of, or behind, the others).</a:t>
            </a:r>
            <a:endParaRPr>
              <a:solidFill>
                <a:srgbClr val="FFFFFF"/>
              </a:solidFill>
            </a:endParaRPr>
          </a:p>
          <a:p>
            <a:pPr indent="0" lvl="0" marL="0" rtl="0" algn="l">
              <a:spcBef>
                <a:spcPts val="1600"/>
              </a:spcBef>
              <a:spcAft>
                <a:spcPts val="1600"/>
              </a:spcAft>
              <a:buNone/>
            </a:pPr>
            <a:r>
              <a:rPr lang="en-GB">
                <a:solidFill>
                  <a:srgbClr val="FFFFFF"/>
                </a:solidFill>
              </a:rPr>
              <a:t>An element can have a positive or negative stack order:</a:t>
            </a:r>
            <a:endParaRPr>
              <a:solidFill>
                <a:srgbClr val="FFFFFF"/>
              </a:solidFill>
            </a:endParaRPr>
          </a:p>
        </p:txBody>
      </p:sp>
      <p:pic>
        <p:nvPicPr>
          <p:cNvPr id="473" name="Google Shape;473;p52"/>
          <p:cNvPicPr preferRelativeResize="0"/>
          <p:nvPr/>
        </p:nvPicPr>
        <p:blipFill>
          <a:blip r:embed="rId3">
            <a:alphaModFix/>
          </a:blip>
          <a:stretch>
            <a:fillRect/>
          </a:stretch>
        </p:blipFill>
        <p:spPr>
          <a:xfrm>
            <a:off x="5345575" y="1972550"/>
            <a:ext cx="3331802" cy="187413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3"/>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What’s Next</a:t>
            </a:r>
            <a:endParaRPr/>
          </a:p>
        </p:txBody>
      </p:sp>
      <p:sp>
        <p:nvSpPr>
          <p:cNvPr id="479" name="Google Shape;479;p53"/>
          <p:cNvSpPr txBox="1"/>
          <p:nvPr>
            <p:ph idx="1" type="body"/>
          </p:nvPr>
        </p:nvSpPr>
        <p:spPr>
          <a:xfrm>
            <a:off x="1297500" y="1972550"/>
            <a:ext cx="65748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There are lot of CSS properties which are used based on designing scenario. So what we have discussed now is the commonly used properties. Now we can build a own website using these.</a:t>
            </a:r>
            <a:endParaRPr>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4"/>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485" name="Google Shape;485;p54"/>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Post this we will be learning how to do functionalities using Javascript.</a:t>
            </a:r>
            <a:endParaRPr/>
          </a:p>
        </p:txBody>
      </p:sp>
      <p:grpSp>
        <p:nvGrpSpPr>
          <p:cNvPr id="486" name="Google Shape;486;p54"/>
          <p:cNvGrpSpPr/>
          <p:nvPr/>
        </p:nvGrpSpPr>
        <p:grpSpPr>
          <a:xfrm>
            <a:off x="4066820" y="1553491"/>
            <a:ext cx="3159984" cy="2439109"/>
            <a:chOff x="3553042" y="1657806"/>
            <a:chExt cx="3461100" cy="2671532"/>
          </a:xfrm>
        </p:grpSpPr>
        <p:sp>
          <p:nvSpPr>
            <p:cNvPr id="487" name="Google Shape;487;p5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95" name="Google Shape;495;p54"/>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496" name="Google Shape;496;p5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 name="Google Shape;497;p54"/>
          <p:cNvGrpSpPr/>
          <p:nvPr/>
        </p:nvGrpSpPr>
        <p:grpSpPr>
          <a:xfrm>
            <a:off x="6762480" y="2546254"/>
            <a:ext cx="1024386" cy="1522884"/>
            <a:chOff x="6505573" y="2745170"/>
            <a:chExt cx="1122000" cy="1668000"/>
          </a:xfrm>
        </p:grpSpPr>
        <p:sp>
          <p:nvSpPr>
            <p:cNvPr id="498" name="Google Shape;498;p5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02" name="Google Shape;502;p54"/>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503" name="Google Shape;503;p54"/>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 name="Google Shape;504;p54"/>
          <p:cNvGrpSpPr/>
          <p:nvPr/>
        </p:nvGrpSpPr>
        <p:grpSpPr>
          <a:xfrm>
            <a:off x="6405845" y="3121897"/>
            <a:ext cx="520684" cy="1036470"/>
            <a:chOff x="9543736" y="4486132"/>
            <a:chExt cx="570300" cy="1135235"/>
          </a:xfrm>
        </p:grpSpPr>
        <p:sp>
          <p:nvSpPr>
            <p:cNvPr id="505" name="Google Shape;505;p5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09" name="Google Shape;509;p54"/>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510" name="Google Shape;510;p5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54"/>
          <p:cNvGrpSpPr/>
          <p:nvPr/>
        </p:nvGrpSpPr>
        <p:grpSpPr>
          <a:xfrm>
            <a:off x="7564804" y="3443361"/>
            <a:ext cx="455496" cy="692277"/>
            <a:chOff x="7384375" y="3728000"/>
            <a:chExt cx="498900" cy="758244"/>
          </a:xfrm>
        </p:grpSpPr>
        <p:sp>
          <p:nvSpPr>
            <p:cNvPr id="512" name="Google Shape;512;p5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54"/>
          <p:cNvGrpSpPr/>
          <p:nvPr/>
        </p:nvGrpSpPr>
        <p:grpSpPr>
          <a:xfrm>
            <a:off x="7564836" y="3561758"/>
            <a:ext cx="478081" cy="462776"/>
            <a:chOff x="7384385" y="3857442"/>
            <a:chExt cx="523637" cy="506874"/>
          </a:xfrm>
        </p:grpSpPr>
        <p:sp>
          <p:nvSpPr>
            <p:cNvPr id="517" name="Google Shape;517;p5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54"/>
            <p:cNvGrpSpPr/>
            <p:nvPr/>
          </p:nvGrpSpPr>
          <p:grpSpPr>
            <a:xfrm>
              <a:off x="7384385" y="3857442"/>
              <a:ext cx="523637" cy="498900"/>
              <a:chOff x="7384385" y="3857442"/>
              <a:chExt cx="523637" cy="498900"/>
            </a:xfrm>
          </p:grpSpPr>
          <p:sp>
            <p:nvSpPr>
              <p:cNvPr id="519" name="Google Shape;519;p5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521" name="Google Shape;521;p54"/>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522" name="Google Shape;522;p54"/>
          <p:cNvGrpSpPr/>
          <p:nvPr/>
        </p:nvGrpSpPr>
        <p:grpSpPr>
          <a:xfrm>
            <a:off x="8110843" y="3443361"/>
            <a:ext cx="435785" cy="692277"/>
            <a:chOff x="7982421" y="3727763"/>
            <a:chExt cx="477311" cy="758244"/>
          </a:xfrm>
        </p:grpSpPr>
        <p:sp>
          <p:nvSpPr>
            <p:cNvPr id="523" name="Google Shape;523;p5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31" name="Google Shape;531;p54"/>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HTML?</a:t>
            </a:r>
            <a:endParaRPr/>
          </a:p>
        </p:txBody>
      </p:sp>
      <p:sp>
        <p:nvSpPr>
          <p:cNvPr id="247" name="Google Shape;247;p20"/>
          <p:cNvSpPr txBox="1"/>
          <p:nvPr/>
        </p:nvSpPr>
        <p:spPr>
          <a:xfrm>
            <a:off x="1297500" y="1743648"/>
            <a:ext cx="7329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8" name="Google Shape;248;p20"/>
          <p:cNvSpPr txBox="1"/>
          <p:nvPr>
            <p:ph idx="1" type="body"/>
          </p:nvPr>
        </p:nvSpPr>
        <p:spPr>
          <a:xfrm>
            <a:off x="2030400" y="1743675"/>
            <a:ext cx="5877300" cy="50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HyperText Markup Language</a:t>
            </a:r>
            <a:endParaRPr>
              <a:solidFill>
                <a:srgbClr val="FFFFFF"/>
              </a:solidFill>
            </a:endParaRPr>
          </a:p>
        </p:txBody>
      </p:sp>
      <p:sp>
        <p:nvSpPr>
          <p:cNvPr id="249" name="Google Shape;249;p20"/>
          <p:cNvSpPr txBox="1"/>
          <p:nvPr/>
        </p:nvSpPr>
        <p:spPr>
          <a:xfrm>
            <a:off x="1297500" y="2378948"/>
            <a:ext cx="7329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0" name="Google Shape;250;p20"/>
          <p:cNvSpPr txBox="1"/>
          <p:nvPr>
            <p:ph idx="1" type="body"/>
          </p:nvPr>
        </p:nvSpPr>
        <p:spPr>
          <a:xfrm>
            <a:off x="2030400" y="2378975"/>
            <a:ext cx="5877300" cy="50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NOT a programming language</a:t>
            </a:r>
            <a:endParaRPr>
              <a:solidFill>
                <a:srgbClr val="FFFFFF"/>
              </a:solidFill>
            </a:endParaRPr>
          </a:p>
        </p:txBody>
      </p:sp>
      <p:sp>
        <p:nvSpPr>
          <p:cNvPr id="251" name="Google Shape;251;p20"/>
          <p:cNvSpPr txBox="1"/>
          <p:nvPr/>
        </p:nvSpPr>
        <p:spPr>
          <a:xfrm>
            <a:off x="1297500" y="2958353"/>
            <a:ext cx="7329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2" name="Google Shape;252;p20"/>
          <p:cNvSpPr txBox="1"/>
          <p:nvPr>
            <p:ph idx="1" type="body"/>
          </p:nvPr>
        </p:nvSpPr>
        <p:spPr>
          <a:xfrm>
            <a:off x="2030400" y="2958377"/>
            <a:ext cx="5877300" cy="50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Markup Language for creating web page and documents</a:t>
            </a:r>
            <a:endParaRPr>
              <a:solidFill>
                <a:srgbClr val="FFFFFF"/>
              </a:solidFill>
            </a:endParaRPr>
          </a:p>
        </p:txBody>
      </p:sp>
      <p:sp>
        <p:nvSpPr>
          <p:cNvPr id="253" name="Google Shape;253;p20"/>
          <p:cNvSpPr txBox="1"/>
          <p:nvPr/>
        </p:nvSpPr>
        <p:spPr>
          <a:xfrm>
            <a:off x="1352062" y="3502113"/>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04</a:t>
            </a:r>
            <a:endParaRPr sz="1300">
              <a:solidFill>
                <a:srgbClr val="FFFFFF"/>
              </a:solidFill>
            </a:endParaRPr>
          </a:p>
        </p:txBody>
      </p:sp>
      <p:sp>
        <p:nvSpPr>
          <p:cNvPr id="254" name="Google Shape;254;p20"/>
          <p:cNvSpPr txBox="1"/>
          <p:nvPr>
            <p:ph idx="1" type="body"/>
          </p:nvPr>
        </p:nvSpPr>
        <p:spPr>
          <a:xfrm>
            <a:off x="2084950" y="3502127"/>
            <a:ext cx="5877300" cy="50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Building blocks of the web</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we need to start</a:t>
            </a:r>
            <a:endParaRPr/>
          </a:p>
        </p:txBody>
      </p:sp>
      <p:sp>
        <p:nvSpPr>
          <p:cNvPr id="260" name="Google Shape;260;p21"/>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A Web Browser (Pick One)</a:t>
            </a:r>
            <a:br>
              <a:rPr lang="en-GB"/>
            </a:br>
            <a:r>
              <a:rPr lang="en-GB"/>
              <a:t>Eg:- Chrome, Firefox, Edge, Safari, IE (Never)</a:t>
            </a:r>
            <a:endParaRPr/>
          </a:p>
          <a:p>
            <a:pPr indent="-311150" lvl="0" marL="457200" rtl="0" algn="l">
              <a:spcBef>
                <a:spcPts val="0"/>
              </a:spcBef>
              <a:spcAft>
                <a:spcPts val="0"/>
              </a:spcAft>
              <a:buSzPts val="1300"/>
              <a:buChar char="●"/>
            </a:pPr>
            <a:r>
              <a:rPr lang="en-GB"/>
              <a:t>A text Editor (Pick one)</a:t>
            </a:r>
            <a:br>
              <a:rPr lang="en-GB"/>
            </a:br>
            <a:r>
              <a:rPr lang="en-GB"/>
              <a:t>Eg:- Sublime Text, Atom, Visual Studio Code, Brackets</a:t>
            </a:r>
            <a:br>
              <a:rPr lang="en-GB"/>
            </a:br>
            <a:br>
              <a:rPr lang="en-GB"/>
            </a:br>
            <a:r>
              <a:rPr lang="en-GB"/>
              <a:t>P</a:t>
            </a:r>
            <a:r>
              <a:rPr lang="en-GB"/>
              <a:t>referably - </a:t>
            </a:r>
            <a:r>
              <a:rPr lang="en-GB"/>
              <a:t>Visual Studio Code and Chrome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Creating an HTML file</a:t>
            </a:r>
            <a:endParaRPr/>
          </a:p>
        </p:txBody>
      </p:sp>
      <p:sp>
        <p:nvSpPr>
          <p:cNvPr id="266" name="Google Shape;266;p22"/>
          <p:cNvSpPr txBox="1"/>
          <p:nvPr>
            <p:ph idx="1" type="body"/>
          </p:nvPr>
        </p:nvSpPr>
        <p:spPr>
          <a:xfrm>
            <a:off x="4018025" y="1567550"/>
            <a:ext cx="4318500" cy="26676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Does not need a server</a:t>
            </a:r>
            <a:endParaRPr/>
          </a:p>
          <a:p>
            <a:pPr indent="-311150" lvl="0" marL="457200" rtl="0" algn="l">
              <a:spcBef>
                <a:spcPts val="0"/>
              </a:spcBef>
              <a:spcAft>
                <a:spcPts val="0"/>
              </a:spcAft>
              <a:buSzPts val="1300"/>
              <a:buChar char="●"/>
            </a:pPr>
            <a:r>
              <a:rPr lang="en-GB"/>
              <a:t>Files must end with the .html extension</a:t>
            </a:r>
            <a:endParaRPr/>
          </a:p>
          <a:p>
            <a:pPr indent="-311150" lvl="0" marL="457200" rtl="0" algn="l">
              <a:spcBef>
                <a:spcPts val="0"/>
              </a:spcBef>
              <a:spcAft>
                <a:spcPts val="0"/>
              </a:spcAft>
              <a:buSzPts val="1300"/>
              <a:buChar char="●"/>
            </a:pPr>
            <a:r>
              <a:rPr lang="en-GB"/>
              <a:t>Runs in a Web browser (Chrome, Firefox, etc)</a:t>
            </a:r>
            <a:endParaRPr/>
          </a:p>
          <a:p>
            <a:pPr indent="-311150" lvl="0" marL="457200" rtl="0" algn="l">
              <a:spcBef>
                <a:spcPts val="0"/>
              </a:spcBef>
              <a:spcAft>
                <a:spcPts val="0"/>
              </a:spcAft>
              <a:buSzPts val="1300"/>
              <a:buChar char="●"/>
            </a:pPr>
            <a:r>
              <a:rPr b="1" lang="en-GB"/>
              <a:t>I</a:t>
            </a:r>
            <a:r>
              <a:rPr b="1" lang="en-GB"/>
              <a:t>ndex.html </a:t>
            </a:r>
            <a:r>
              <a:rPr lang="en-GB"/>
              <a:t>is the root / homepage of a website</a:t>
            </a:r>
            <a:br>
              <a:rPr lang="en-GB"/>
            </a:br>
            <a:br>
              <a:rPr lang="en-GB"/>
            </a:br>
            <a:r>
              <a:rPr lang="en-GB"/>
              <a:t>For Example:-</a:t>
            </a:r>
            <a:endParaRPr/>
          </a:p>
          <a:p>
            <a:pPr indent="-311150" lvl="0" marL="457200" rtl="0" algn="l">
              <a:spcBef>
                <a:spcPts val="0"/>
              </a:spcBef>
              <a:spcAft>
                <a:spcPts val="0"/>
              </a:spcAft>
              <a:buSzPts val="1300"/>
              <a:buChar char="●"/>
            </a:pPr>
            <a:r>
              <a:rPr lang="en-GB" u="sng">
                <a:solidFill>
                  <a:schemeClr val="hlink"/>
                </a:solidFill>
                <a:hlinkClick r:id="rId3"/>
              </a:rPr>
              <a:t>http://www.something.com</a:t>
            </a:r>
            <a:r>
              <a:rPr lang="en-GB"/>
              <a:t> (Loads the index.html file)</a:t>
            </a:r>
            <a:endParaRPr/>
          </a:p>
          <a:p>
            <a:pPr indent="-311150" lvl="0" marL="457200" rtl="0" algn="l">
              <a:spcBef>
                <a:spcPts val="0"/>
              </a:spcBef>
              <a:spcAft>
                <a:spcPts val="0"/>
              </a:spcAft>
              <a:buSzPts val="1300"/>
              <a:buChar char="●"/>
            </a:pPr>
            <a:r>
              <a:rPr lang="en-GB" u="sng">
                <a:solidFill>
                  <a:schemeClr val="hlink"/>
                </a:solidFill>
                <a:hlinkClick r:id="rId4"/>
              </a:rPr>
              <a:t>http://www.something.com/about.html</a:t>
            </a:r>
            <a:r>
              <a:rPr lang="en-GB"/>
              <a:t> (Loads the about.html file)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Tag Syntax</a:t>
            </a:r>
            <a:endParaRPr/>
          </a:p>
        </p:txBody>
      </p:sp>
      <p:sp>
        <p:nvSpPr>
          <p:cNvPr id="272" name="Google Shape;272;p23"/>
          <p:cNvSpPr txBox="1"/>
          <p:nvPr>
            <p:ph idx="1" type="body"/>
          </p:nvPr>
        </p:nvSpPr>
        <p:spPr>
          <a:xfrm>
            <a:off x="4018025" y="1288012"/>
            <a:ext cx="4318500" cy="2667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&lt;</a:t>
            </a:r>
            <a:r>
              <a:rPr lang="en-GB"/>
              <a:t>tagname&gt;Content&lt;tagname&gt;</a:t>
            </a:r>
            <a:endParaRPr/>
          </a:p>
          <a:p>
            <a:pPr indent="-311150" lvl="0" marL="457200" rtl="0" algn="l">
              <a:spcBef>
                <a:spcPts val="1600"/>
              </a:spcBef>
              <a:spcAft>
                <a:spcPts val="0"/>
              </a:spcAft>
              <a:buSzPts val="1300"/>
              <a:buChar char="●"/>
            </a:pPr>
            <a:r>
              <a:rPr lang="en-GB"/>
              <a:t>Element name surrounded by angle brackets</a:t>
            </a:r>
            <a:endParaRPr/>
          </a:p>
          <a:p>
            <a:pPr indent="0" lvl="0" marL="0" rtl="0" algn="l">
              <a:spcBef>
                <a:spcPts val="1600"/>
              </a:spcBef>
              <a:spcAft>
                <a:spcPts val="0"/>
              </a:spcAft>
              <a:buNone/>
            </a:pPr>
            <a:r>
              <a:rPr lang="en-GB"/>
              <a:t>&lt;h1&gt;About us &lt;/h1&gt;</a:t>
            </a:r>
            <a:br>
              <a:rPr lang="en-GB"/>
            </a:br>
            <a:r>
              <a:rPr lang="en-GB"/>
              <a:t>&lt;p&gt;This is a paragraph&lt;/p&gt;</a:t>
            </a:r>
            <a:endParaRPr/>
          </a:p>
          <a:p>
            <a:pPr indent="-311150" lvl="0" marL="457200" rtl="0" algn="l">
              <a:spcBef>
                <a:spcPts val="1600"/>
              </a:spcBef>
              <a:spcAft>
                <a:spcPts val="0"/>
              </a:spcAft>
              <a:buSzPts val="1300"/>
              <a:buChar char="●"/>
            </a:pPr>
            <a:r>
              <a:rPr lang="en-GB"/>
              <a:t>Normally comes in pairs (start tag and end tag)</a:t>
            </a:r>
            <a:endParaRPr/>
          </a:p>
          <a:p>
            <a:pPr indent="-311150" lvl="0" marL="457200" rtl="0" algn="l">
              <a:spcBef>
                <a:spcPts val="0"/>
              </a:spcBef>
              <a:spcAft>
                <a:spcPts val="0"/>
              </a:spcAft>
              <a:buSzPts val="1300"/>
              <a:buChar char="●"/>
            </a:pPr>
            <a:r>
              <a:rPr lang="en-GB"/>
              <a:t>End tag is usually the same but with forward slash</a:t>
            </a:r>
            <a:endParaRPr/>
          </a:p>
          <a:p>
            <a:pPr indent="0" lvl="0" marL="0" rtl="0" algn="l">
              <a:spcBef>
                <a:spcPts val="1600"/>
              </a:spcBef>
              <a:spcAft>
                <a:spcPts val="0"/>
              </a:spcAft>
              <a:buNone/>
            </a:pPr>
            <a:r>
              <a:rPr lang="en-GB"/>
              <a:t>&lt;br/&gt;(self closing)</a:t>
            </a:r>
            <a:br>
              <a:rPr lang="en-GB"/>
            </a:br>
            <a:r>
              <a:rPr lang="en-GB"/>
              <a:t>&lt;br&gt; (fine in HTML5)</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HTML Page Structure</a:t>
            </a:r>
            <a:endParaRPr/>
          </a:p>
        </p:txBody>
      </p:sp>
      <p:sp>
        <p:nvSpPr>
          <p:cNvPr id="278" name="Google Shape;278;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9" name="Google Shape;279;p24"/>
          <p:cNvPicPr preferRelativeResize="0"/>
          <p:nvPr/>
        </p:nvPicPr>
        <p:blipFill>
          <a:blip r:embed="rId3">
            <a:alphaModFix/>
          </a:blip>
          <a:stretch>
            <a:fillRect/>
          </a:stretch>
        </p:blipFill>
        <p:spPr>
          <a:xfrm>
            <a:off x="1339636" y="1593710"/>
            <a:ext cx="5474250" cy="3232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Page structure blocks</a:t>
            </a:r>
            <a:endParaRPr/>
          </a:p>
        </p:txBody>
      </p:sp>
      <p:sp>
        <p:nvSpPr>
          <p:cNvPr id="285" name="Google Shape;285;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6" name="Google Shape;286;p25"/>
          <p:cNvPicPr preferRelativeResize="0"/>
          <p:nvPr/>
        </p:nvPicPr>
        <p:blipFill>
          <a:blip r:embed="rId3">
            <a:alphaModFix/>
          </a:blip>
          <a:stretch>
            <a:fillRect/>
          </a:stretch>
        </p:blipFill>
        <p:spPr>
          <a:xfrm>
            <a:off x="1297500" y="1567551"/>
            <a:ext cx="3692254" cy="2911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